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3" r:id="rId1"/>
  </p:sldMasterIdLst>
  <p:notesMasterIdLst>
    <p:notesMasterId r:id="rId38"/>
  </p:notesMasterIdLst>
  <p:sldIdLst>
    <p:sldId id="256" r:id="rId2"/>
    <p:sldId id="258" r:id="rId3"/>
    <p:sldId id="272" r:id="rId4"/>
    <p:sldId id="286" r:id="rId5"/>
    <p:sldId id="287" r:id="rId6"/>
    <p:sldId id="288" r:id="rId7"/>
    <p:sldId id="289" r:id="rId8"/>
    <p:sldId id="273" r:id="rId9"/>
    <p:sldId id="275" r:id="rId10"/>
    <p:sldId id="277" r:id="rId11"/>
    <p:sldId id="278" r:id="rId12"/>
    <p:sldId id="274" r:id="rId13"/>
    <p:sldId id="279" r:id="rId14"/>
    <p:sldId id="280" r:id="rId15"/>
    <p:sldId id="281" r:id="rId16"/>
    <p:sldId id="282" r:id="rId17"/>
    <p:sldId id="302" r:id="rId18"/>
    <p:sldId id="283" r:id="rId19"/>
    <p:sldId id="290" r:id="rId20"/>
    <p:sldId id="291" r:id="rId21"/>
    <p:sldId id="292" r:id="rId22"/>
    <p:sldId id="295" r:id="rId23"/>
    <p:sldId id="296" r:id="rId24"/>
    <p:sldId id="297" r:id="rId25"/>
    <p:sldId id="298" r:id="rId26"/>
    <p:sldId id="299" r:id="rId27"/>
    <p:sldId id="301" r:id="rId28"/>
    <p:sldId id="293" r:id="rId29"/>
    <p:sldId id="294" r:id="rId30"/>
    <p:sldId id="300" r:id="rId31"/>
    <p:sldId id="266" r:id="rId32"/>
    <p:sldId id="268" r:id="rId33"/>
    <p:sldId id="303" r:id="rId34"/>
    <p:sldId id="269" r:id="rId35"/>
    <p:sldId id="270" r:id="rId36"/>
    <p:sldId id="271" r:id="rId37"/>
  </p:sldIdLst>
  <p:sldSz cx="9144000" cy="6858000" type="screen4x3"/>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369" autoAdjust="0"/>
  </p:normalViewPr>
  <p:slideViewPr>
    <p:cSldViewPr>
      <p:cViewPr varScale="1">
        <p:scale>
          <a:sx n="99" d="100"/>
          <a:sy n="99" d="100"/>
        </p:scale>
        <p:origin x="1944" y="-228"/>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image" Target="../media/image49.wmf"/><Relationship Id="rId1" Type="http://schemas.openxmlformats.org/officeDocument/2006/relationships/image" Target="../media/image48.png"/></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57.wmf"/><Relationship Id="rId2" Type="http://schemas.openxmlformats.org/officeDocument/2006/relationships/image" Target="../media/image56.wmf"/><Relationship Id="rId1" Type="http://schemas.openxmlformats.org/officeDocument/2006/relationships/image" Target="../media/image55.wmf"/><Relationship Id="rId4" Type="http://schemas.openxmlformats.org/officeDocument/2006/relationships/image" Target="../media/image5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49.wmf"/><Relationship Id="rId1" Type="http://schemas.openxmlformats.org/officeDocument/2006/relationships/image" Target="../media/image59.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66.emf"/><Relationship Id="rId1" Type="http://schemas.openxmlformats.org/officeDocument/2006/relationships/image" Target="../media/image6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1.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4.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35.wmf"/><Relationship Id="rId4" Type="http://schemas.openxmlformats.org/officeDocument/2006/relationships/image" Target="../media/image38.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1.wmf"/><Relationship Id="rId2" Type="http://schemas.openxmlformats.org/officeDocument/2006/relationships/image" Target="../media/image40.wmf"/><Relationship Id="rId1" Type="http://schemas.openxmlformats.org/officeDocument/2006/relationships/image" Target="../media/image3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5" Type="http://schemas.openxmlformats.org/officeDocument/2006/relationships/image" Target="../media/image46.wmf"/><Relationship Id="rId4" Type="http://schemas.openxmlformats.org/officeDocument/2006/relationships/image" Target="../media/image4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53DD24E-57FF-4554-A8CE-D72511B1EDF4}" type="datetimeFigureOut">
              <a:rPr lang="zh-CN" altLang="en-US" smtClean="0"/>
              <a:t>2014/10/31</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B69A6E-3777-479A-B3AC-DA4EA16913DA}" type="slidenum">
              <a:rPr lang="zh-CN" altLang="en-US" smtClean="0"/>
              <a:t>‹#›</a:t>
            </a:fld>
            <a:endParaRPr lang="zh-CN" altLang="en-US"/>
          </a:p>
        </p:txBody>
      </p:sp>
    </p:spTree>
    <p:extLst>
      <p:ext uri="{BB962C8B-B14F-4D97-AF65-F5344CB8AC3E}">
        <p14:creationId xmlns:p14="http://schemas.microsoft.com/office/powerpoint/2010/main" val="3225137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mn-ea"/>
              </a:rPr>
              <a:t>，其关键的概念是运动，即要计算粒子的位置、速度和取向随时间的演化。现已成为分子尺度上模拟的典型方法之一</a:t>
            </a:r>
            <a:endParaRPr lang="en-US" altLang="zh-CN" sz="1200" i="0" kern="1200" dirty="0" smtClean="0">
              <a:solidFill>
                <a:schemeClr val="tx1"/>
              </a:solidFill>
              <a:effectLst/>
              <a:latin typeface="+mn-lt"/>
              <a:ea typeface="+mn-ea"/>
              <a:cs typeface="+mn-cs"/>
            </a:endParaRPr>
          </a:p>
          <a:p>
            <a:r>
              <a:rPr lang="zh-CN" altLang="en-US" sz="1200" i="0" kern="1200" dirty="0" smtClean="0">
                <a:solidFill>
                  <a:schemeClr val="tx1"/>
                </a:solidFill>
                <a:effectLst/>
                <a:latin typeface="+mn-lt"/>
                <a:ea typeface="+mn-ea"/>
                <a:cs typeface="+mn-cs"/>
              </a:rPr>
              <a:t>分子动力学现已成为分子尺度上模拟的典型方法之一。它起源于上世纪</a:t>
            </a:r>
            <a:r>
              <a:rPr lang="en-US" altLang="zh-CN" sz="1200" i="0" kern="1200" dirty="0" smtClean="0">
                <a:solidFill>
                  <a:schemeClr val="tx1"/>
                </a:solidFill>
                <a:effectLst/>
                <a:latin typeface="+mn-lt"/>
                <a:ea typeface="+mn-ea"/>
                <a:cs typeface="+mn-cs"/>
              </a:rPr>
              <a:t>50 </a:t>
            </a:r>
            <a:r>
              <a:rPr lang="zh-CN" altLang="en-US" sz="1200" i="0" kern="1200" dirty="0" smtClean="0">
                <a:solidFill>
                  <a:schemeClr val="tx1"/>
                </a:solidFill>
                <a:effectLst/>
                <a:latin typeface="+mn-lt"/>
                <a:ea typeface="+mn-ea"/>
                <a:cs typeface="+mn-cs"/>
              </a:rPr>
              <a:t>年代，在</a:t>
            </a:r>
            <a:r>
              <a:rPr lang="en-US" altLang="zh-CN" sz="1200" i="0" kern="1200" dirty="0" smtClean="0">
                <a:solidFill>
                  <a:schemeClr val="tx1"/>
                </a:solidFill>
                <a:effectLst/>
                <a:latin typeface="+mn-lt"/>
                <a:ea typeface="+mn-ea"/>
                <a:cs typeface="+mn-cs"/>
              </a:rPr>
              <a:t>70</a:t>
            </a:r>
            <a:r>
              <a:rPr lang="zh-CN" altLang="en-US" sz="1200" i="0" kern="1200" dirty="0" smtClean="0">
                <a:solidFill>
                  <a:schemeClr val="tx1"/>
                </a:solidFill>
                <a:effectLst/>
                <a:latin typeface="+mn-lt"/>
                <a:ea typeface="+mn-ea"/>
                <a:cs typeface="+mn-cs"/>
              </a:rPr>
              <a:t>年代中开始受到广泛关注。分子动力学源于自 </a:t>
            </a:r>
            <a:r>
              <a:rPr lang="en-US" altLang="zh-CN" sz="1200" i="0" kern="1200" dirty="0" smtClean="0">
                <a:solidFill>
                  <a:schemeClr val="tx1"/>
                </a:solidFill>
                <a:effectLst/>
                <a:latin typeface="+mn-lt"/>
                <a:ea typeface="+mn-ea"/>
                <a:cs typeface="+mn-cs"/>
              </a:rPr>
              <a:t>Newton</a:t>
            </a:r>
            <a:r>
              <a:rPr lang="zh-CN" altLang="en-US" sz="1200" i="0" kern="1200" dirty="0" smtClean="0">
                <a:solidFill>
                  <a:schemeClr val="tx1"/>
                </a:solidFill>
                <a:effectLst/>
                <a:latin typeface="+mn-lt"/>
                <a:ea typeface="+mn-ea"/>
                <a:cs typeface="+mn-cs"/>
              </a:rPr>
              <a:t>时代以来的古 老概念，即只要知道了系统组分的初始条件和相互作用力，整个系统的行为就可 以计算出来并可以预测。该自然的决定性力学解释长期左右了科学界。</a:t>
            </a:r>
            <a:br>
              <a:rPr lang="zh-CN" altLang="en-US" sz="1200" i="0" kern="1200" dirty="0" smtClean="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2</a:t>
            </a:fld>
            <a:endParaRPr lang="zh-CN" altLang="en-US"/>
          </a:p>
        </p:txBody>
      </p:sp>
    </p:spTree>
    <p:extLst>
      <p:ext uri="{BB962C8B-B14F-4D97-AF65-F5344CB8AC3E}">
        <p14:creationId xmlns:p14="http://schemas.microsoft.com/office/powerpoint/2010/main" val="12197516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i="0" kern="1200" dirty="0" smtClean="0">
                <a:solidFill>
                  <a:schemeClr val="tx1"/>
                </a:solidFill>
                <a:effectLst/>
                <a:latin typeface="+mn-lt"/>
                <a:ea typeface="+mn-ea"/>
                <a:cs typeface="+mn-cs"/>
              </a:rPr>
              <a:t>此即经典分子动力学计算的基本流程。 从中我们可以看出，整个计算流程最 耗时的部分是计算作用于所有粒子上的力，由于需要计算原子间两两作用的势能，</a:t>
            </a:r>
            <a:br>
              <a:rPr lang="zh-CN" altLang="en-US" sz="1200" i="0" kern="1200" dirty="0" smtClean="0">
                <a:solidFill>
                  <a:schemeClr val="tx1"/>
                </a:solidFill>
                <a:effectLst/>
                <a:latin typeface="+mn-lt"/>
                <a:ea typeface="+mn-ea"/>
                <a:cs typeface="+mn-cs"/>
              </a:rPr>
            </a:br>
            <a:r>
              <a:rPr lang="en-US" altLang="zh-CN" sz="1200" i="1" kern="1200" dirty="0" smtClean="0">
                <a:solidFill>
                  <a:schemeClr val="tx1"/>
                </a:solidFill>
                <a:effectLst/>
                <a:latin typeface="+mn-lt"/>
                <a:ea typeface="+mn-ea"/>
                <a:cs typeface="+mn-cs"/>
              </a:rPr>
              <a:t>O N</a:t>
            </a:r>
            <a:r>
              <a:rPr lang="en-US" altLang="zh-CN" sz="1200" i="0" kern="1200" dirty="0" smtClean="0">
                <a:solidFill>
                  <a:schemeClr val="tx1"/>
                </a:solidFill>
                <a:effectLst/>
                <a:latin typeface="+mn-lt"/>
                <a:ea typeface="+mn-ea"/>
                <a:cs typeface="+mn-cs"/>
              </a:rPr>
              <a:t>( )2 </a:t>
            </a:r>
            <a:r>
              <a:rPr lang="zh-CN" altLang="en-US" sz="1200" i="0" kern="1200" dirty="0" smtClean="0">
                <a:solidFill>
                  <a:schemeClr val="tx1"/>
                </a:solidFill>
                <a:effectLst/>
                <a:latin typeface="+mn-lt"/>
                <a:ea typeface="+mn-ea"/>
                <a:cs typeface="+mn-cs"/>
              </a:rPr>
              <a:t>如果不使用任何技巧的话，则计算所需时间为 ， </a:t>
            </a:r>
            <a:br>
              <a:rPr lang="zh-CN" altLang="en-US" sz="1200" i="0" kern="1200" dirty="0" smtClean="0">
                <a:solidFill>
                  <a:schemeClr val="tx1"/>
                </a:solidFill>
                <a:effectLst/>
                <a:latin typeface="+mn-lt"/>
                <a:ea typeface="+mn-ea"/>
                <a:cs typeface="+mn-cs"/>
              </a:rPr>
            </a:br>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11</a:t>
            </a:fld>
            <a:endParaRPr lang="zh-CN" altLang="en-US"/>
          </a:p>
        </p:txBody>
      </p:sp>
    </p:spTree>
    <p:extLst>
      <p:ext uri="{BB962C8B-B14F-4D97-AF65-F5344CB8AC3E}">
        <p14:creationId xmlns:p14="http://schemas.microsoft.com/office/powerpoint/2010/main" val="39975015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12</a:t>
            </a:fld>
            <a:endParaRPr lang="zh-CN" altLang="en-US"/>
          </a:p>
        </p:txBody>
      </p:sp>
    </p:spTree>
    <p:extLst>
      <p:ext uri="{BB962C8B-B14F-4D97-AF65-F5344CB8AC3E}">
        <p14:creationId xmlns:p14="http://schemas.microsoft.com/office/powerpoint/2010/main" val="11136970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13</a:t>
            </a:fld>
            <a:endParaRPr lang="zh-CN" altLang="en-US"/>
          </a:p>
        </p:txBody>
      </p:sp>
    </p:spTree>
    <p:extLst>
      <p:ext uri="{BB962C8B-B14F-4D97-AF65-F5344CB8AC3E}">
        <p14:creationId xmlns:p14="http://schemas.microsoft.com/office/powerpoint/2010/main" val="42707320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14</a:t>
            </a:fld>
            <a:endParaRPr lang="zh-CN" altLang="en-US"/>
          </a:p>
        </p:txBody>
      </p:sp>
    </p:spTree>
    <p:extLst>
      <p:ext uri="{BB962C8B-B14F-4D97-AF65-F5344CB8AC3E}">
        <p14:creationId xmlns:p14="http://schemas.microsoft.com/office/powerpoint/2010/main" val="18098809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15</a:t>
            </a:fld>
            <a:endParaRPr lang="zh-CN" altLang="en-US"/>
          </a:p>
        </p:txBody>
      </p:sp>
    </p:spTree>
    <p:extLst>
      <p:ext uri="{BB962C8B-B14F-4D97-AF65-F5344CB8AC3E}">
        <p14:creationId xmlns:p14="http://schemas.microsoft.com/office/powerpoint/2010/main" val="8147531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16</a:t>
            </a:fld>
            <a:endParaRPr lang="zh-CN" altLang="en-US"/>
          </a:p>
        </p:txBody>
      </p:sp>
    </p:spTree>
    <p:extLst>
      <p:ext uri="{BB962C8B-B14F-4D97-AF65-F5344CB8AC3E}">
        <p14:creationId xmlns:p14="http://schemas.microsoft.com/office/powerpoint/2010/main" val="1517256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18</a:t>
            </a:fld>
            <a:endParaRPr lang="zh-CN" altLang="en-US"/>
          </a:p>
        </p:txBody>
      </p:sp>
    </p:spTree>
    <p:extLst>
      <p:ext uri="{BB962C8B-B14F-4D97-AF65-F5344CB8AC3E}">
        <p14:creationId xmlns:p14="http://schemas.microsoft.com/office/powerpoint/2010/main" val="42808781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19</a:t>
            </a:fld>
            <a:endParaRPr lang="zh-CN" altLang="en-US"/>
          </a:p>
        </p:txBody>
      </p:sp>
    </p:spTree>
    <p:extLst>
      <p:ext uri="{BB962C8B-B14F-4D97-AF65-F5344CB8AC3E}">
        <p14:creationId xmlns:p14="http://schemas.microsoft.com/office/powerpoint/2010/main" val="32322754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20</a:t>
            </a:fld>
            <a:endParaRPr lang="zh-CN" altLang="en-US"/>
          </a:p>
        </p:txBody>
      </p:sp>
    </p:spTree>
    <p:extLst>
      <p:ext uri="{BB962C8B-B14F-4D97-AF65-F5344CB8AC3E}">
        <p14:creationId xmlns:p14="http://schemas.microsoft.com/office/powerpoint/2010/main" val="2751193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21</a:t>
            </a:fld>
            <a:endParaRPr lang="zh-CN" altLang="en-US"/>
          </a:p>
        </p:txBody>
      </p:sp>
    </p:spTree>
    <p:extLst>
      <p:ext uri="{BB962C8B-B14F-4D97-AF65-F5344CB8AC3E}">
        <p14:creationId xmlns:p14="http://schemas.microsoft.com/office/powerpoint/2010/main" val="161936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这个也是为什么叫做</a:t>
            </a:r>
            <a:r>
              <a:rPr lang="zh-CN" altLang="en-US" baseline="0" dirty="0" smtClean="0"/>
              <a:t> 分子动力学的原因；</a:t>
            </a:r>
            <a:endParaRPr lang="en-US" altLang="zh-CN" baseline="0" dirty="0" smtClean="0"/>
          </a:p>
          <a:p>
            <a:r>
              <a:rPr lang="zh-CN" altLang="en-US" baseline="0" dirty="0" smtClean="0"/>
              <a:t>目前仍然大量用在分子模拟方面，例如生物分子的结构，药物化学，研究生物分子在溶液中的各种化学行为。</a:t>
            </a:r>
            <a:endParaRPr lang="en-US" altLang="zh-CN" baseline="0" dirty="0" smtClean="0"/>
          </a:p>
          <a:p>
            <a:r>
              <a:rPr lang="zh-CN" altLang="en-US" baseline="0" dirty="0" smtClean="0"/>
              <a:t>后来才用来描述多原子体系，以及化学建之外的一些物理性质；</a:t>
            </a:r>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3</a:t>
            </a:fld>
            <a:endParaRPr lang="zh-CN" altLang="en-US"/>
          </a:p>
        </p:txBody>
      </p:sp>
    </p:spTree>
    <p:extLst>
      <p:ext uri="{BB962C8B-B14F-4D97-AF65-F5344CB8AC3E}">
        <p14:creationId xmlns:p14="http://schemas.microsoft.com/office/powerpoint/2010/main" val="30577619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22</a:t>
            </a:fld>
            <a:endParaRPr lang="zh-CN" altLang="en-US"/>
          </a:p>
        </p:txBody>
      </p:sp>
    </p:spTree>
    <p:extLst>
      <p:ext uri="{BB962C8B-B14F-4D97-AF65-F5344CB8AC3E}">
        <p14:creationId xmlns:p14="http://schemas.microsoft.com/office/powerpoint/2010/main" val="1605068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dirty="0" smtClean="0">
                <a:solidFill>
                  <a:srgbClr val="000000"/>
                </a:solidFill>
                <a:latin typeface="仿宋_GB2312" pitchFamily="49" charset="-122"/>
                <a:ea typeface="仿宋_GB2312" pitchFamily="49" charset="-122"/>
              </a:rPr>
              <a:t>Born-Mayer</a:t>
            </a:r>
            <a:r>
              <a:rPr lang="zh-CN" altLang="en-US" sz="1200" b="1" dirty="0" smtClean="0">
                <a:solidFill>
                  <a:srgbClr val="000000"/>
                </a:solidFill>
                <a:latin typeface="仿宋_GB2312" pitchFamily="49" charset="-122"/>
                <a:ea typeface="仿宋_GB2312" pitchFamily="49" charset="-122"/>
              </a:rPr>
              <a:t>势是为了描述</a:t>
            </a:r>
            <a:r>
              <a:rPr lang="zh-CN" altLang="en-US" sz="1200" b="1" dirty="0" smtClean="0">
                <a:solidFill>
                  <a:srgbClr val="C00000"/>
                </a:solidFill>
                <a:latin typeface="仿宋_GB2312" pitchFamily="49" charset="-122"/>
                <a:ea typeface="仿宋_GB2312" pitchFamily="49" charset="-122"/>
              </a:rPr>
              <a:t>离子晶体中离子间的闭壳层电子所产生的排斥</a:t>
            </a:r>
            <a:r>
              <a:rPr lang="zh-CN" altLang="en-US" sz="1200" b="1" dirty="0" smtClean="0">
                <a:solidFill>
                  <a:srgbClr val="000000"/>
                </a:solidFill>
                <a:latin typeface="仿宋_GB2312" pitchFamily="49" charset="-122"/>
                <a:ea typeface="仿宋_GB2312" pitchFamily="49" charset="-122"/>
              </a:rPr>
              <a:t>作用而提出的</a:t>
            </a:r>
            <a:endParaRPr lang="en-US" altLang="zh-CN" sz="1200" b="1" dirty="0" smtClean="0">
              <a:solidFill>
                <a:srgbClr val="000000"/>
              </a:solidFill>
              <a:latin typeface="仿宋_GB2312" pitchFamily="49" charset="-122"/>
              <a:ea typeface="仿宋_GB2312" pitchFamily="49" charset="-122"/>
            </a:endParaRPr>
          </a:p>
          <a:p>
            <a:r>
              <a:rPr lang="zh-CN" altLang="en-US" sz="1200" dirty="0" smtClean="0">
                <a:solidFill>
                  <a:srgbClr val="0000FF"/>
                </a:solidFill>
                <a:latin typeface="仿宋_GB2312" pitchFamily="49" charset="-122"/>
                <a:ea typeface="仿宋_GB2312" pitchFamily="49" charset="-122"/>
              </a:rPr>
              <a:t>库仑作用是长程作用势，在计算模拟中不能截断！</a:t>
            </a:r>
          </a:p>
          <a:p>
            <a:r>
              <a:rPr lang="zh-CN" altLang="en-US" sz="1200" dirty="0" smtClean="0">
                <a:solidFill>
                  <a:srgbClr val="0000FF"/>
                </a:solidFill>
                <a:latin typeface="仿宋_GB2312" pitchFamily="49" charset="-122"/>
                <a:ea typeface="仿宋_GB2312" pitchFamily="49" charset="-122"/>
              </a:rPr>
              <a:t>是最麻烦的一种作用势。</a:t>
            </a:r>
          </a:p>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23</a:t>
            </a:fld>
            <a:endParaRPr lang="zh-CN" altLang="en-US"/>
          </a:p>
        </p:txBody>
      </p:sp>
    </p:spTree>
    <p:extLst>
      <p:ext uri="{BB962C8B-B14F-4D97-AF65-F5344CB8AC3E}">
        <p14:creationId xmlns:p14="http://schemas.microsoft.com/office/powerpoint/2010/main" val="13038337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1" dirty="0" smtClean="0">
                <a:solidFill>
                  <a:srgbClr val="000099"/>
                </a:solidFill>
                <a:ea typeface="华文新魏" pitchFamily="2" charset="-122"/>
              </a:rPr>
              <a:t>其理论基础是电子的密度泛函理论。</a:t>
            </a:r>
            <a:endParaRPr lang="zh-CN" altLang="en-US" dirty="0" smtClean="0"/>
          </a:p>
          <a:p>
            <a:endParaRPr lang="en-US" altLang="zh-CN" sz="1200" b="1" dirty="0" smtClean="0">
              <a:solidFill>
                <a:srgbClr val="000099"/>
              </a:solidFill>
              <a:ea typeface="华文新魏" pitchFamily="2" charset="-122"/>
            </a:endParaRPr>
          </a:p>
          <a:p>
            <a:r>
              <a:rPr lang="zh-CN" altLang="en-US" sz="1200" dirty="0" smtClean="0">
                <a:solidFill>
                  <a:srgbClr val="000099"/>
                </a:solidFill>
                <a:latin typeface="宋体" pitchFamily="2" charset="-122"/>
              </a:rPr>
              <a:t>原子嵌入能的基本思想是：</a:t>
            </a:r>
            <a:r>
              <a:rPr lang="zh-CN" altLang="en-US" sz="1200" dirty="0" smtClean="0">
                <a:solidFill>
                  <a:srgbClr val="CC0000"/>
                </a:solidFill>
                <a:latin typeface="宋体" pitchFamily="2" charset="-122"/>
              </a:rPr>
              <a:t>原子的凝聚能主要取决于该原子所占据位置的局域电子密度。</a:t>
            </a:r>
            <a:endParaRPr lang="en-US" altLang="zh-CN" sz="1200" dirty="0" smtClean="0">
              <a:solidFill>
                <a:srgbClr val="CC0000"/>
              </a:solidFill>
              <a:latin typeface="宋体" pitchFamily="2" charset="-122"/>
            </a:endParaRPr>
          </a:p>
          <a:p>
            <a:endParaRPr lang="en-US" altLang="zh-CN" sz="1200" dirty="0" smtClean="0">
              <a:solidFill>
                <a:srgbClr val="CC0000"/>
              </a:solidFill>
              <a:latin typeface="宋体" pitchFamily="2" charset="-122"/>
            </a:endParaRPr>
          </a:p>
          <a:p>
            <a:pPr marL="292100" indent="-292100" algn="just">
              <a:lnSpc>
                <a:spcPct val="125000"/>
              </a:lnSpc>
              <a:buClr>
                <a:srgbClr val="CC0000"/>
              </a:buClr>
              <a:buFont typeface="Wingdings" pitchFamily="2" charset="2"/>
              <a:buChar char="Ø"/>
            </a:pPr>
            <a:r>
              <a:rPr lang="en-US" altLang="zh-CN" sz="1200" b="1" dirty="0" err="1" smtClean="0">
                <a:solidFill>
                  <a:srgbClr val="000000"/>
                </a:solidFill>
                <a:latin typeface="仿宋_GB2312" pitchFamily="49" charset="-122"/>
                <a:ea typeface="仿宋_GB2312" pitchFamily="49" charset="-122"/>
              </a:rPr>
              <a:t>EAM</a:t>
            </a:r>
            <a:r>
              <a:rPr lang="zh-CN" altLang="en-US" sz="1200" b="1" dirty="0" smtClean="0">
                <a:solidFill>
                  <a:srgbClr val="000000"/>
                </a:solidFill>
                <a:latin typeface="仿宋_GB2312" pitchFamily="49" charset="-122"/>
                <a:ea typeface="仿宋_GB2312" pitchFamily="49" charset="-122"/>
              </a:rPr>
              <a:t>理论是</a:t>
            </a:r>
            <a:r>
              <a:rPr lang="en-US" altLang="zh-CN" sz="1200" b="1" dirty="0" err="1" smtClean="0">
                <a:solidFill>
                  <a:srgbClr val="000000"/>
                </a:solidFill>
                <a:latin typeface="仿宋_GB2312" pitchFamily="49" charset="-122"/>
                <a:ea typeface="仿宋_GB2312" pitchFamily="49" charset="-122"/>
              </a:rPr>
              <a:t>Daw</a:t>
            </a:r>
            <a:r>
              <a:rPr lang="zh-CN" altLang="en-US" sz="1200" b="1" dirty="0" smtClean="0">
                <a:solidFill>
                  <a:srgbClr val="000000"/>
                </a:solidFill>
                <a:latin typeface="仿宋_GB2312" pitchFamily="49" charset="-122"/>
                <a:ea typeface="仿宋_GB2312" pitchFamily="49" charset="-122"/>
              </a:rPr>
              <a:t>和</a:t>
            </a:r>
            <a:r>
              <a:rPr lang="en-US" altLang="zh-CN" sz="1200" b="1" dirty="0" err="1" smtClean="0">
                <a:solidFill>
                  <a:srgbClr val="000000"/>
                </a:solidFill>
                <a:latin typeface="仿宋_GB2312" pitchFamily="49" charset="-122"/>
                <a:ea typeface="仿宋_GB2312" pitchFamily="49" charset="-122"/>
              </a:rPr>
              <a:t>Baskes</a:t>
            </a:r>
            <a:r>
              <a:rPr lang="zh-CN" altLang="en-US" sz="1200" b="1" dirty="0" smtClean="0">
                <a:solidFill>
                  <a:srgbClr val="000000"/>
                </a:solidFill>
                <a:latin typeface="仿宋_GB2312" pitchFamily="49" charset="-122"/>
                <a:ea typeface="仿宋_GB2312" pitchFamily="49" charset="-122"/>
              </a:rPr>
              <a:t>在电子的密度泛函理论和有效介质理论的基础上发展起来的一种构造原子间相互作用势的方法。</a:t>
            </a:r>
          </a:p>
          <a:p>
            <a:pPr marL="292100" indent="-292100" algn="just">
              <a:lnSpc>
                <a:spcPct val="125000"/>
              </a:lnSpc>
              <a:buClr>
                <a:srgbClr val="CC0000"/>
              </a:buClr>
              <a:buFont typeface="Wingdings" pitchFamily="2" charset="2"/>
              <a:buChar char="Ø"/>
            </a:pPr>
            <a:r>
              <a:rPr lang="en-US" altLang="zh-CN" sz="1200" b="1" dirty="0" err="1" smtClean="0">
                <a:solidFill>
                  <a:srgbClr val="000000"/>
                </a:solidFill>
                <a:latin typeface="仿宋_GB2312" pitchFamily="49" charset="-122"/>
                <a:ea typeface="仿宋_GB2312" pitchFamily="49" charset="-122"/>
              </a:rPr>
              <a:t>Foiles</a:t>
            </a:r>
            <a:r>
              <a:rPr lang="zh-CN" altLang="en-US" sz="1200" b="1" dirty="0" smtClean="0">
                <a:solidFill>
                  <a:srgbClr val="000000"/>
                </a:solidFill>
                <a:latin typeface="仿宋_GB2312" pitchFamily="49" charset="-122"/>
                <a:ea typeface="仿宋_GB2312" pitchFamily="49" charset="-122"/>
              </a:rPr>
              <a:t>等人对金属</a:t>
            </a:r>
            <a:r>
              <a:rPr lang="en-US" altLang="zh-CN" sz="1200" b="1" dirty="0" err="1" smtClean="0">
                <a:solidFill>
                  <a:srgbClr val="000000"/>
                </a:solidFill>
                <a:latin typeface="仿宋_GB2312" pitchFamily="49" charset="-122"/>
                <a:ea typeface="仿宋_GB2312" pitchFamily="49" charset="-122"/>
              </a:rPr>
              <a:t>EAM</a:t>
            </a:r>
            <a:r>
              <a:rPr lang="zh-CN" altLang="en-US" sz="1200" b="1" dirty="0" smtClean="0">
                <a:solidFill>
                  <a:srgbClr val="000000"/>
                </a:solidFill>
                <a:latin typeface="仿宋_GB2312" pitchFamily="49" charset="-122"/>
                <a:ea typeface="仿宋_GB2312" pitchFamily="49" charset="-122"/>
              </a:rPr>
              <a:t>势的构造做了重要改进</a:t>
            </a:r>
            <a:r>
              <a:rPr lang="en-US" altLang="zh-CN" sz="1200" b="1" dirty="0" smtClean="0">
                <a:solidFill>
                  <a:srgbClr val="000000"/>
                </a:solidFill>
                <a:latin typeface="仿宋_GB2312" pitchFamily="49" charset="-122"/>
                <a:ea typeface="仿宋_GB2312" pitchFamily="49" charset="-122"/>
              </a:rPr>
              <a:t>, </a:t>
            </a:r>
            <a:r>
              <a:rPr lang="zh-CN" altLang="en-US" sz="1200" b="1" dirty="0" smtClean="0">
                <a:solidFill>
                  <a:srgbClr val="000000"/>
                </a:solidFill>
                <a:latin typeface="仿宋_GB2312" pitchFamily="49" charset="-122"/>
                <a:ea typeface="仿宋_GB2312" pitchFamily="49" charset="-122"/>
              </a:rPr>
              <a:t>并给出了</a:t>
            </a:r>
            <a:r>
              <a:rPr lang="en-US" altLang="zh-CN" sz="1200" b="1" dirty="0" smtClean="0">
                <a:solidFill>
                  <a:srgbClr val="000000"/>
                </a:solidFill>
                <a:latin typeface="仿宋_GB2312" pitchFamily="49" charset="-122"/>
                <a:ea typeface="仿宋_GB2312" pitchFamily="49" charset="-122"/>
              </a:rPr>
              <a:t>Au, Ag, Cu, Pt, </a:t>
            </a:r>
            <a:r>
              <a:rPr lang="en-US" altLang="zh-CN" sz="1200" b="1" dirty="0" err="1" smtClean="0">
                <a:solidFill>
                  <a:srgbClr val="000000"/>
                </a:solidFill>
                <a:latin typeface="仿宋_GB2312" pitchFamily="49" charset="-122"/>
                <a:ea typeface="仿宋_GB2312" pitchFamily="49" charset="-122"/>
              </a:rPr>
              <a:t>Pd</a:t>
            </a:r>
            <a:r>
              <a:rPr lang="en-US" altLang="zh-CN" sz="1200" b="1" dirty="0" smtClean="0">
                <a:solidFill>
                  <a:srgbClr val="000000"/>
                </a:solidFill>
                <a:latin typeface="仿宋_GB2312" pitchFamily="49" charset="-122"/>
                <a:ea typeface="仿宋_GB2312" pitchFamily="49" charset="-122"/>
              </a:rPr>
              <a:t>, Ni</a:t>
            </a:r>
            <a:r>
              <a:rPr lang="zh-CN" altLang="en-US" sz="1200" b="1" dirty="0" smtClean="0">
                <a:solidFill>
                  <a:srgbClr val="000000"/>
                </a:solidFill>
                <a:latin typeface="仿宋_GB2312" pitchFamily="49" charset="-122"/>
                <a:ea typeface="仿宋_GB2312" pitchFamily="49" charset="-122"/>
              </a:rPr>
              <a:t>等金属的</a:t>
            </a:r>
            <a:r>
              <a:rPr lang="en-US" altLang="zh-CN" sz="1200" b="1" dirty="0" err="1" smtClean="0">
                <a:solidFill>
                  <a:srgbClr val="000000"/>
                </a:solidFill>
                <a:latin typeface="仿宋_GB2312" pitchFamily="49" charset="-122"/>
                <a:ea typeface="仿宋_GB2312" pitchFamily="49" charset="-122"/>
              </a:rPr>
              <a:t>EAM</a:t>
            </a:r>
            <a:r>
              <a:rPr lang="zh-CN" altLang="en-US" sz="1200" b="1" dirty="0" smtClean="0">
                <a:solidFill>
                  <a:srgbClr val="000000"/>
                </a:solidFill>
                <a:latin typeface="仿宋_GB2312" pitchFamily="49" charset="-122"/>
                <a:ea typeface="仿宋_GB2312" pitchFamily="49" charset="-122"/>
              </a:rPr>
              <a:t>势</a:t>
            </a:r>
            <a:r>
              <a:rPr lang="en-US" altLang="zh-CN" sz="1200" b="1" dirty="0" smtClean="0">
                <a:solidFill>
                  <a:srgbClr val="000000"/>
                </a:solidFill>
                <a:latin typeface="仿宋_GB2312" pitchFamily="49" charset="-122"/>
                <a:ea typeface="仿宋_GB2312" pitchFamily="49" charset="-122"/>
              </a:rPr>
              <a:t>, </a:t>
            </a:r>
            <a:r>
              <a:rPr lang="zh-CN" altLang="en-US" sz="1200" b="1" dirty="0" smtClean="0">
                <a:solidFill>
                  <a:srgbClr val="000000"/>
                </a:solidFill>
                <a:latin typeface="仿宋_GB2312" pitchFamily="49" charset="-122"/>
                <a:ea typeface="仿宋_GB2312" pitchFamily="49" charset="-122"/>
              </a:rPr>
              <a:t>使之不仅适用于纯金属材料的研究，而且可以对合金材料给出比较理想的描述。</a:t>
            </a:r>
          </a:p>
          <a:p>
            <a:pPr marL="292100" indent="-292100" algn="just">
              <a:lnSpc>
                <a:spcPct val="125000"/>
              </a:lnSpc>
              <a:buClr>
                <a:srgbClr val="CC0000"/>
              </a:buClr>
              <a:buFont typeface="Wingdings" pitchFamily="2" charset="2"/>
              <a:buChar char="Ø"/>
            </a:pPr>
            <a:r>
              <a:rPr lang="zh-CN" altLang="en-US" sz="1200" b="1" dirty="0" smtClean="0">
                <a:solidFill>
                  <a:srgbClr val="000000"/>
                </a:solidFill>
                <a:latin typeface="仿宋_GB2312" pitchFamily="49" charset="-122"/>
                <a:ea typeface="仿宋_GB2312" pitchFamily="49" charset="-122"/>
              </a:rPr>
              <a:t>人们根据</a:t>
            </a:r>
            <a:r>
              <a:rPr lang="en-US" altLang="zh-CN" sz="1200" b="1" dirty="0" err="1" smtClean="0">
                <a:solidFill>
                  <a:srgbClr val="000000"/>
                </a:solidFill>
                <a:latin typeface="仿宋_GB2312" pitchFamily="49" charset="-122"/>
                <a:ea typeface="仿宋_GB2312" pitchFamily="49" charset="-122"/>
              </a:rPr>
              <a:t>EAM</a:t>
            </a:r>
            <a:r>
              <a:rPr lang="zh-CN" altLang="en-US" sz="1200" b="1" dirty="0" smtClean="0">
                <a:solidFill>
                  <a:srgbClr val="000000"/>
                </a:solidFill>
                <a:latin typeface="仿宋_GB2312" pitchFamily="49" charset="-122"/>
                <a:ea typeface="仿宋_GB2312" pitchFamily="49" charset="-122"/>
              </a:rPr>
              <a:t>理论</a:t>
            </a:r>
            <a:r>
              <a:rPr lang="en-US" altLang="zh-CN" sz="1200" b="1" dirty="0" smtClean="0">
                <a:solidFill>
                  <a:srgbClr val="000000"/>
                </a:solidFill>
                <a:latin typeface="仿宋_GB2312" pitchFamily="49" charset="-122"/>
                <a:ea typeface="仿宋_GB2312" pitchFamily="49" charset="-122"/>
              </a:rPr>
              <a:t>, </a:t>
            </a:r>
            <a:r>
              <a:rPr lang="zh-CN" altLang="en-US" sz="1200" b="1" dirty="0" smtClean="0">
                <a:solidFill>
                  <a:srgbClr val="000000"/>
                </a:solidFill>
                <a:latin typeface="仿宋_GB2312" pitchFamily="49" charset="-122"/>
                <a:ea typeface="仿宋_GB2312" pitchFamily="49" charset="-122"/>
              </a:rPr>
              <a:t>先后构造出适用于不同材料的多种形式的</a:t>
            </a:r>
            <a:r>
              <a:rPr lang="en-US" altLang="zh-CN" sz="1200" b="1" dirty="0" err="1" smtClean="0">
                <a:solidFill>
                  <a:srgbClr val="000000"/>
                </a:solidFill>
                <a:latin typeface="仿宋_GB2312" pitchFamily="49" charset="-122"/>
                <a:ea typeface="仿宋_GB2312" pitchFamily="49" charset="-122"/>
              </a:rPr>
              <a:t>EAM</a:t>
            </a:r>
            <a:r>
              <a:rPr lang="zh-CN" altLang="en-US" sz="1200" b="1" dirty="0" smtClean="0">
                <a:solidFill>
                  <a:srgbClr val="000000"/>
                </a:solidFill>
                <a:latin typeface="仿宋_GB2312" pitchFamily="49" charset="-122"/>
                <a:ea typeface="仿宋_GB2312" pitchFamily="49" charset="-122"/>
              </a:rPr>
              <a:t>势</a:t>
            </a:r>
            <a:r>
              <a:rPr lang="zh-CN" altLang="en-US" sz="1400" b="1" dirty="0" smtClean="0">
                <a:solidFill>
                  <a:srgbClr val="000000"/>
                </a:solidFill>
                <a:latin typeface="仿宋_GB2312" pitchFamily="49" charset="-122"/>
                <a:ea typeface="仿宋_GB2312" pitchFamily="49" charset="-122"/>
              </a:rPr>
              <a:t>。</a:t>
            </a:r>
          </a:p>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24</a:t>
            </a:fld>
            <a:endParaRPr lang="zh-CN" altLang="en-US"/>
          </a:p>
        </p:txBody>
      </p:sp>
    </p:spTree>
    <p:extLst>
      <p:ext uri="{BB962C8B-B14F-4D97-AF65-F5344CB8AC3E}">
        <p14:creationId xmlns:p14="http://schemas.microsoft.com/office/powerpoint/2010/main" val="150002421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25</a:t>
            </a:fld>
            <a:endParaRPr lang="zh-CN" altLang="en-US"/>
          </a:p>
        </p:txBody>
      </p:sp>
    </p:spTree>
    <p:extLst>
      <p:ext uri="{BB962C8B-B14F-4D97-AF65-F5344CB8AC3E}">
        <p14:creationId xmlns:p14="http://schemas.microsoft.com/office/powerpoint/2010/main" val="400377874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26</a:t>
            </a:fld>
            <a:endParaRPr lang="zh-CN" altLang="en-US"/>
          </a:p>
        </p:txBody>
      </p:sp>
    </p:spTree>
    <p:extLst>
      <p:ext uri="{BB962C8B-B14F-4D97-AF65-F5344CB8AC3E}">
        <p14:creationId xmlns:p14="http://schemas.microsoft.com/office/powerpoint/2010/main" val="7233151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28</a:t>
            </a:fld>
            <a:endParaRPr lang="zh-CN" altLang="en-US"/>
          </a:p>
        </p:txBody>
      </p:sp>
    </p:spTree>
    <p:extLst>
      <p:ext uri="{BB962C8B-B14F-4D97-AF65-F5344CB8AC3E}">
        <p14:creationId xmlns:p14="http://schemas.microsoft.com/office/powerpoint/2010/main" val="11768191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29</a:t>
            </a:fld>
            <a:endParaRPr lang="zh-CN" altLang="en-US"/>
          </a:p>
        </p:txBody>
      </p:sp>
    </p:spTree>
    <p:extLst>
      <p:ext uri="{BB962C8B-B14F-4D97-AF65-F5344CB8AC3E}">
        <p14:creationId xmlns:p14="http://schemas.microsoft.com/office/powerpoint/2010/main" val="931643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30</a:t>
            </a:fld>
            <a:endParaRPr lang="zh-CN" altLang="en-US"/>
          </a:p>
        </p:txBody>
      </p:sp>
    </p:spTree>
    <p:extLst>
      <p:ext uri="{BB962C8B-B14F-4D97-AF65-F5344CB8AC3E}">
        <p14:creationId xmlns:p14="http://schemas.microsoft.com/office/powerpoint/2010/main" val="4319452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这个也是为什么叫做</a:t>
            </a:r>
            <a:r>
              <a:rPr lang="zh-CN" altLang="en-US" baseline="0" dirty="0" smtClean="0"/>
              <a:t> 分子动力学的原因；</a:t>
            </a:r>
            <a:endParaRPr lang="en-US" altLang="zh-CN" baseline="0" dirty="0" smtClean="0"/>
          </a:p>
          <a:p>
            <a:r>
              <a:rPr lang="zh-CN" altLang="en-US" baseline="0" dirty="0" smtClean="0"/>
              <a:t>目前仍然大量用在分子模拟方面，例如生物分子的结构，药物化学，研究生物分子在溶液中的各种化学行为。</a:t>
            </a:r>
            <a:endParaRPr lang="en-US" altLang="zh-CN" baseline="0" dirty="0" smtClean="0"/>
          </a:p>
          <a:p>
            <a:r>
              <a:rPr lang="zh-CN" altLang="en-US" baseline="0" dirty="0" smtClean="0"/>
              <a:t>后来才用来描述多原子体系，以及化学建之外的一些物理性质；</a:t>
            </a:r>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4</a:t>
            </a:fld>
            <a:endParaRPr lang="zh-CN" altLang="en-US"/>
          </a:p>
        </p:txBody>
      </p:sp>
    </p:spTree>
    <p:extLst>
      <p:ext uri="{BB962C8B-B14F-4D97-AF65-F5344CB8AC3E}">
        <p14:creationId xmlns:p14="http://schemas.microsoft.com/office/powerpoint/2010/main" val="1385705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这个也是为什么叫做</a:t>
            </a:r>
            <a:r>
              <a:rPr lang="zh-CN" altLang="en-US" baseline="0" dirty="0" smtClean="0"/>
              <a:t> 分子动力学的原因；</a:t>
            </a:r>
            <a:endParaRPr lang="en-US" altLang="zh-CN" baseline="0" dirty="0" smtClean="0"/>
          </a:p>
          <a:p>
            <a:r>
              <a:rPr lang="zh-CN" altLang="en-US" baseline="0" dirty="0" smtClean="0"/>
              <a:t>目前仍然大量用在分子模拟方面，例如生物分子的结构，药物化学，研究生物分子在溶液中的各种化学行为。</a:t>
            </a:r>
            <a:endParaRPr lang="en-US" altLang="zh-CN" baseline="0" dirty="0" smtClean="0"/>
          </a:p>
          <a:p>
            <a:r>
              <a:rPr lang="zh-CN" altLang="en-US" baseline="0" dirty="0" smtClean="0"/>
              <a:t>后来才用来描述多原子体系，以及化学建之外的一些物理性质；</a:t>
            </a:r>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5</a:t>
            </a:fld>
            <a:endParaRPr lang="zh-CN" altLang="en-US"/>
          </a:p>
        </p:txBody>
      </p:sp>
    </p:spTree>
    <p:extLst>
      <p:ext uri="{BB962C8B-B14F-4D97-AF65-F5344CB8AC3E}">
        <p14:creationId xmlns:p14="http://schemas.microsoft.com/office/powerpoint/2010/main" val="12555602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这个也是为什么叫做</a:t>
            </a:r>
            <a:r>
              <a:rPr lang="zh-CN" altLang="en-US" baseline="0" dirty="0" smtClean="0"/>
              <a:t> 分子动力学的原因；</a:t>
            </a:r>
            <a:endParaRPr lang="en-US" altLang="zh-CN" baseline="0" dirty="0" smtClean="0"/>
          </a:p>
          <a:p>
            <a:r>
              <a:rPr lang="zh-CN" altLang="en-US" baseline="0" dirty="0" smtClean="0"/>
              <a:t>目前仍然大量用在分子模拟方面，例如生物分子的结构，药物化学，研究生物分子在溶液中的各种化学行为。</a:t>
            </a:r>
            <a:endParaRPr lang="en-US" altLang="zh-CN" baseline="0" dirty="0" smtClean="0"/>
          </a:p>
          <a:p>
            <a:r>
              <a:rPr lang="zh-CN" altLang="en-US" baseline="0" dirty="0" smtClean="0"/>
              <a:t>后来才用来描述多原子体系，以及化学建之外的一些物理性质；</a:t>
            </a:r>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6</a:t>
            </a:fld>
            <a:endParaRPr lang="zh-CN" altLang="en-US"/>
          </a:p>
        </p:txBody>
      </p:sp>
    </p:spTree>
    <p:extLst>
      <p:ext uri="{BB962C8B-B14F-4D97-AF65-F5344CB8AC3E}">
        <p14:creationId xmlns:p14="http://schemas.microsoft.com/office/powerpoint/2010/main" val="33981099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这个也是为什么叫做</a:t>
            </a:r>
            <a:r>
              <a:rPr lang="zh-CN" altLang="en-US" baseline="0" dirty="0" smtClean="0"/>
              <a:t> 分子动力学的原因；</a:t>
            </a:r>
            <a:endParaRPr lang="en-US" altLang="zh-CN" baseline="0" dirty="0" smtClean="0"/>
          </a:p>
          <a:p>
            <a:r>
              <a:rPr lang="zh-CN" altLang="en-US" baseline="0" dirty="0" smtClean="0"/>
              <a:t>目前仍然大量用在分子模拟方面，例如生物分子的结构，药物化学，研究生物分子在溶液中的各种化学行为。</a:t>
            </a:r>
            <a:endParaRPr lang="en-US" altLang="zh-CN" baseline="0" dirty="0" smtClean="0"/>
          </a:p>
          <a:p>
            <a:r>
              <a:rPr lang="zh-CN" altLang="en-US" baseline="0" dirty="0" smtClean="0"/>
              <a:t>后来才用来描述多原子体系，以及化学建之外的一些物理性质；</a:t>
            </a:r>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7</a:t>
            </a:fld>
            <a:endParaRPr lang="zh-CN" altLang="en-US"/>
          </a:p>
        </p:txBody>
      </p:sp>
    </p:spTree>
    <p:extLst>
      <p:ext uri="{BB962C8B-B14F-4D97-AF65-F5344CB8AC3E}">
        <p14:creationId xmlns:p14="http://schemas.microsoft.com/office/powerpoint/2010/main" val="38745732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8</a:t>
            </a:fld>
            <a:endParaRPr lang="zh-CN" altLang="en-US"/>
          </a:p>
        </p:txBody>
      </p:sp>
    </p:spTree>
    <p:extLst>
      <p:ext uri="{BB962C8B-B14F-4D97-AF65-F5344CB8AC3E}">
        <p14:creationId xmlns:p14="http://schemas.microsoft.com/office/powerpoint/2010/main" val="3793664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9</a:t>
            </a:fld>
            <a:endParaRPr lang="zh-CN" altLang="en-US"/>
          </a:p>
        </p:txBody>
      </p:sp>
    </p:spTree>
    <p:extLst>
      <p:ext uri="{BB962C8B-B14F-4D97-AF65-F5344CB8AC3E}">
        <p14:creationId xmlns:p14="http://schemas.microsoft.com/office/powerpoint/2010/main" val="37538759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大量原子的信息平均</a:t>
            </a:r>
            <a:r>
              <a:rPr lang="en-US" altLang="zh-CN" dirty="0" smtClean="0"/>
              <a:t>,</a:t>
            </a:r>
            <a:r>
              <a:rPr lang="zh-CN" altLang="en-US" dirty="0" smtClean="0"/>
              <a:t>或者少量原子的长时间平均</a:t>
            </a:r>
            <a:r>
              <a:rPr lang="en-US" altLang="zh-CN" dirty="0" smtClean="0"/>
              <a:t>;</a:t>
            </a:r>
          </a:p>
          <a:p>
            <a:r>
              <a:rPr lang="zh-CN" altLang="en-US" dirty="0" smtClean="0"/>
              <a:t>但是要求系统是完备的</a:t>
            </a:r>
            <a:r>
              <a:rPr lang="en-US" altLang="zh-CN" dirty="0" smtClean="0"/>
              <a:t>,</a:t>
            </a:r>
            <a:r>
              <a:rPr lang="zh-CN" altLang="en-US" dirty="0" smtClean="0"/>
              <a:t>不能简化</a:t>
            </a:r>
            <a:r>
              <a:rPr lang="en-US" altLang="zh-CN" dirty="0" smtClean="0"/>
              <a:t>.</a:t>
            </a:r>
            <a:r>
              <a:rPr lang="zh-CN" altLang="en-US" dirty="0" smtClean="0"/>
              <a:t> </a:t>
            </a:r>
            <a:endParaRPr lang="zh-CN" altLang="zh-CN" dirty="0" smtClean="0"/>
          </a:p>
          <a:p>
            <a:endParaRPr lang="zh-CN" altLang="en-US" dirty="0"/>
          </a:p>
        </p:txBody>
      </p:sp>
      <p:sp>
        <p:nvSpPr>
          <p:cNvPr id="4" name="灯片编号占位符 3"/>
          <p:cNvSpPr>
            <a:spLocks noGrp="1"/>
          </p:cNvSpPr>
          <p:nvPr>
            <p:ph type="sldNum" sz="quarter" idx="10"/>
          </p:nvPr>
        </p:nvSpPr>
        <p:spPr/>
        <p:txBody>
          <a:bodyPr/>
          <a:lstStyle/>
          <a:p>
            <a:fld id="{07B69A6E-3777-479A-B3AC-DA4EA16913DA}" type="slidenum">
              <a:rPr lang="zh-CN" altLang="en-US" smtClean="0"/>
              <a:t>10</a:t>
            </a:fld>
            <a:endParaRPr lang="zh-CN" altLang="en-US"/>
          </a:p>
        </p:txBody>
      </p:sp>
    </p:spTree>
    <p:extLst>
      <p:ext uri="{BB962C8B-B14F-4D97-AF65-F5344CB8AC3E}">
        <p14:creationId xmlns:p14="http://schemas.microsoft.com/office/powerpoint/2010/main" val="292855159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bwMode="auto">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050" name="Rectangle 2"/>
          <p:cNvSpPr>
            <a:spLocks noChangeArrowheads="1"/>
          </p:cNvSpPr>
          <p:nvPr>
            <p:ph type="ctrTitle"/>
          </p:nvPr>
        </p:nvSpPr>
        <p:spPr>
          <a:xfrm>
            <a:off x="685800" y="2130425"/>
            <a:ext cx="7772400" cy="1470025"/>
          </a:xfrm>
        </p:spPr>
        <p:txBody>
          <a:bodyPr/>
          <a:lstStyle>
            <a:lvl1pPr algn="r">
              <a:defRPr sz="2800"/>
            </a:lvl1pPr>
          </a:lstStyle>
          <a:p>
            <a:pPr lvl="0"/>
            <a:r>
              <a:rPr lang="zh-CN" altLang="zh-CN" noProof="0" smtClean="0"/>
              <a:t>单击此处编辑母版标题样式</a:t>
            </a:r>
          </a:p>
        </p:txBody>
      </p:sp>
      <p:sp>
        <p:nvSpPr>
          <p:cNvPr id="2051" name="Rectangle 3"/>
          <p:cNvSpPr>
            <a:spLocks noChangeArrowheads="1"/>
          </p:cNvSpPr>
          <p:nvPr>
            <p:ph type="subTitle" idx="1"/>
          </p:nvPr>
        </p:nvSpPr>
        <p:spPr>
          <a:xfrm>
            <a:off x="755650" y="3644900"/>
            <a:ext cx="7778750" cy="911225"/>
          </a:xfrm>
          <a:noFill/>
          <a:extLst>
            <a:ext uri="{909E8E84-426E-40DD-AFC4-6F175D3DCCD1}">
              <a14:hiddenFill xmlns:a14="http://schemas.microsoft.com/office/drawing/2010/main">
                <a:solidFill>
                  <a:schemeClr val="accent1"/>
                </a:solidFill>
              </a14:hiddenFill>
            </a:ext>
          </a:extLst>
        </p:spPr>
        <p:txBody>
          <a:bodyPr lIns="91440" tIns="45720" rIns="91440" bIns="45720"/>
          <a:lstStyle>
            <a:lvl1pPr marL="0" indent="0" algn="r">
              <a:buFont typeface="Arial" panose="020B0604020202020204" pitchFamily="34" charset="0"/>
              <a:buNone/>
              <a:defRPr sz="1800">
                <a:solidFill>
                  <a:schemeClr val="bg1"/>
                </a:solidFill>
                <a:ea typeface="微软雅黑" panose="020B0503020204020204" pitchFamily="34" charset="-122"/>
              </a:defRPr>
            </a:lvl1pPr>
          </a:lstStyle>
          <a:p>
            <a:pPr lvl="0"/>
            <a:r>
              <a:rPr lang="zh-CN" altLang="zh-CN" noProof="0" smtClean="0"/>
              <a:t>单击此处编辑母版副标题样式</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9403583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38925" y="274638"/>
            <a:ext cx="2058988" cy="58801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29325" cy="58801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585945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5843476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smtClean="0"/>
              <a:t>单击此处编辑母版文本样式</a:t>
            </a:r>
          </a:p>
        </p:txBody>
      </p:sp>
    </p:spTree>
    <p:extLst>
      <p:ext uri="{BB962C8B-B14F-4D97-AF65-F5344CB8AC3E}">
        <p14:creationId xmlns:p14="http://schemas.microsoft.com/office/powerpoint/2010/main" val="406951298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68313" y="1628775"/>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59313" y="1628775"/>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4695150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30238" y="365125"/>
            <a:ext cx="78867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30238" y="2505075"/>
            <a:ext cx="386873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29150" y="2505075"/>
            <a:ext cx="38877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9019579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Tree>
    <p:extLst>
      <p:ext uri="{BB962C8B-B14F-4D97-AF65-F5344CB8AC3E}">
        <p14:creationId xmlns:p14="http://schemas.microsoft.com/office/powerpoint/2010/main" val="14067141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67216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233578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30238" y="457200"/>
            <a:ext cx="2949575"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Tree>
    <p:extLst>
      <p:ext uri="{BB962C8B-B14F-4D97-AF65-F5344CB8AC3E}">
        <p14:creationId xmlns:p14="http://schemas.microsoft.com/office/powerpoint/2010/main" val="40976410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dpi="0" rotWithShape="0">
          <a:blip r:embed="rId13"/>
          <a:srcRect/>
          <a:stretch>
            <a:fillRect/>
          </a:stretch>
        </a:blipFill>
        <a:effectLst/>
      </p:bgPr>
    </p:bg>
    <p:spTree>
      <p:nvGrpSpPr>
        <p:cNvPr id="1" name=""/>
        <p:cNvGrpSpPr/>
        <p:nvPr/>
      </p:nvGrpSpPr>
      <p:grpSpPr>
        <a:xfrm>
          <a:off x="0" y="0"/>
          <a:ext cx="0" cy="0"/>
          <a:chOff x="0" y="0"/>
          <a:chExt cx="0" cy="0"/>
        </a:xfrm>
      </p:grpSpPr>
      <p:sp>
        <p:nvSpPr>
          <p:cNvPr id="1026" name="Rectangle 2"/>
          <p:cNvSpPr>
            <a:spLocks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zh-CN" smtClean="0"/>
              <a:t>单击此处编辑母版标题样式</a:t>
            </a:r>
          </a:p>
        </p:txBody>
      </p:sp>
      <p:sp>
        <p:nvSpPr>
          <p:cNvPr id="1027" name="Rectangle 3"/>
          <p:cNvSpPr>
            <a:spLocks noChangeArrowheads="1"/>
          </p:cNvSpPr>
          <p:nvPr>
            <p:ph type="body" idx="1"/>
          </p:nvPr>
        </p:nvSpPr>
        <p:spPr bwMode="auto">
          <a:xfrm>
            <a:off x="468313" y="1628775"/>
            <a:ext cx="8229600" cy="4525963"/>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p>
            <a:pPr lvl="0"/>
            <a:r>
              <a:rPr lang="zh-CN" altLang="zh-CN" smtClean="0"/>
              <a:t>单击此处编辑母版文本样式</a:t>
            </a:r>
          </a:p>
          <a:p>
            <a:pPr lvl="1"/>
            <a:r>
              <a:rPr lang="zh-CN" altLang="zh-CN" smtClean="0"/>
              <a:t>第二级</a:t>
            </a:r>
          </a:p>
          <a:p>
            <a:pPr lvl="2"/>
            <a:r>
              <a:rPr lang="zh-CN" altLang="zh-CN" smtClean="0"/>
              <a:t>第三级</a:t>
            </a:r>
          </a:p>
          <a:p>
            <a:pPr lvl="3"/>
            <a:r>
              <a:rPr lang="zh-CN" altLang="zh-CN" smtClean="0"/>
              <a:t>第四级</a:t>
            </a:r>
          </a:p>
          <a:p>
            <a:pPr lvl="4"/>
            <a:r>
              <a:rPr lang="zh-CN" altLang="zh-CN" smtClean="0"/>
              <a:t>第五级</a:t>
            </a:r>
          </a:p>
        </p:txBody>
      </p:sp>
    </p:spTree>
  </p:cSld>
  <p:clrMap bg1="lt1" tx1="dk1" bg2="lt2" tx2="dk2" accent1="accent1" accent2="accent2" accent3="accent3" accent4="accent4" accent5="accent5" accent6="accent6" hlink="hlink" folHlink="folHlink"/>
  <p:sldLayoutIdLst>
    <p:sldLayoutId id="2147483674" r:id="rId1"/>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Lst>
  <p:txStyles>
    <p:titleStyle>
      <a:lvl1pPr algn="l" rtl="0" fontAlgn="base">
        <a:spcBef>
          <a:spcPct val="0"/>
        </a:spcBef>
        <a:spcAft>
          <a:spcPct val="0"/>
        </a:spcAft>
        <a:defRPr sz="2000" b="1" kern="1200">
          <a:solidFill>
            <a:schemeClr val="bg1"/>
          </a:solidFill>
          <a:latin typeface="+mj-lt"/>
          <a:ea typeface="+mj-ea"/>
          <a:cs typeface="+mj-cs"/>
        </a:defRPr>
      </a:lvl1pPr>
      <a:lvl2pPr algn="l" rtl="0" fontAlgn="base">
        <a:spcBef>
          <a:spcPct val="0"/>
        </a:spcBef>
        <a:spcAft>
          <a:spcPct val="0"/>
        </a:spcAft>
        <a:defRPr sz="2000" b="1">
          <a:solidFill>
            <a:schemeClr val="bg1"/>
          </a:solidFill>
          <a:latin typeface="Calibri" panose="020F0502020204030204" pitchFamily="34" charset="0"/>
          <a:ea typeface="微软雅黑" panose="020B0503020204020204" pitchFamily="34" charset="-122"/>
        </a:defRPr>
      </a:lvl2pPr>
      <a:lvl3pPr algn="l" rtl="0" fontAlgn="base">
        <a:spcBef>
          <a:spcPct val="0"/>
        </a:spcBef>
        <a:spcAft>
          <a:spcPct val="0"/>
        </a:spcAft>
        <a:defRPr sz="2000" b="1">
          <a:solidFill>
            <a:schemeClr val="bg1"/>
          </a:solidFill>
          <a:latin typeface="Calibri" panose="020F0502020204030204" pitchFamily="34" charset="0"/>
          <a:ea typeface="微软雅黑" panose="020B0503020204020204" pitchFamily="34" charset="-122"/>
        </a:defRPr>
      </a:lvl3pPr>
      <a:lvl4pPr algn="l" rtl="0" fontAlgn="base">
        <a:spcBef>
          <a:spcPct val="0"/>
        </a:spcBef>
        <a:spcAft>
          <a:spcPct val="0"/>
        </a:spcAft>
        <a:defRPr sz="2000" b="1">
          <a:solidFill>
            <a:schemeClr val="bg1"/>
          </a:solidFill>
          <a:latin typeface="Calibri" panose="020F0502020204030204" pitchFamily="34" charset="0"/>
          <a:ea typeface="微软雅黑" panose="020B0503020204020204" pitchFamily="34" charset="-122"/>
        </a:defRPr>
      </a:lvl4pPr>
      <a:lvl5pPr algn="l" rtl="0" fontAlgn="base">
        <a:spcBef>
          <a:spcPct val="0"/>
        </a:spcBef>
        <a:spcAft>
          <a:spcPct val="0"/>
        </a:spcAft>
        <a:defRPr sz="2000" b="1">
          <a:solidFill>
            <a:schemeClr val="bg1"/>
          </a:solidFill>
          <a:latin typeface="Calibri" panose="020F0502020204030204" pitchFamily="34" charset="0"/>
          <a:ea typeface="微软雅黑" panose="020B0503020204020204" pitchFamily="34" charset="-122"/>
        </a:defRPr>
      </a:lvl5pPr>
      <a:lvl6pPr marL="457200" algn="l" rtl="0" fontAlgn="base">
        <a:spcBef>
          <a:spcPct val="0"/>
        </a:spcBef>
        <a:spcAft>
          <a:spcPct val="0"/>
        </a:spcAft>
        <a:defRPr sz="2000" b="1">
          <a:solidFill>
            <a:schemeClr val="bg1"/>
          </a:solidFill>
          <a:latin typeface="Calibri" panose="020F0502020204030204" pitchFamily="34" charset="0"/>
          <a:ea typeface="微软雅黑" panose="020B0503020204020204" pitchFamily="34" charset="-122"/>
        </a:defRPr>
      </a:lvl6pPr>
      <a:lvl7pPr marL="914400" algn="l" rtl="0" fontAlgn="base">
        <a:spcBef>
          <a:spcPct val="0"/>
        </a:spcBef>
        <a:spcAft>
          <a:spcPct val="0"/>
        </a:spcAft>
        <a:defRPr sz="2000" b="1">
          <a:solidFill>
            <a:schemeClr val="bg1"/>
          </a:solidFill>
          <a:latin typeface="Calibri" panose="020F0502020204030204" pitchFamily="34" charset="0"/>
          <a:ea typeface="微软雅黑" panose="020B0503020204020204" pitchFamily="34" charset="-122"/>
        </a:defRPr>
      </a:lvl7pPr>
      <a:lvl8pPr marL="1371600" algn="l" rtl="0" fontAlgn="base">
        <a:spcBef>
          <a:spcPct val="0"/>
        </a:spcBef>
        <a:spcAft>
          <a:spcPct val="0"/>
        </a:spcAft>
        <a:defRPr sz="2000" b="1">
          <a:solidFill>
            <a:schemeClr val="bg1"/>
          </a:solidFill>
          <a:latin typeface="Calibri" panose="020F0502020204030204" pitchFamily="34" charset="0"/>
          <a:ea typeface="微软雅黑" panose="020B0503020204020204" pitchFamily="34" charset="-122"/>
        </a:defRPr>
      </a:lvl8pPr>
      <a:lvl9pPr marL="1828800" algn="l" rtl="0" fontAlgn="base">
        <a:spcBef>
          <a:spcPct val="0"/>
        </a:spcBef>
        <a:spcAft>
          <a:spcPct val="0"/>
        </a:spcAft>
        <a:defRPr sz="2000" b="1">
          <a:solidFill>
            <a:schemeClr val="bg1"/>
          </a:solidFill>
          <a:latin typeface="Calibri" panose="020F0502020204030204" pitchFamily="34" charset="0"/>
          <a:ea typeface="微软雅黑" panose="020B0503020204020204" pitchFamily="34" charset="-122"/>
        </a:defRPr>
      </a:lvl9pPr>
    </p:titleStyle>
    <p:body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vmlDrawing" Target="../drawings/vmlDrawing2.vml"/><Relationship Id="rId5" Type="http://schemas.openxmlformats.org/officeDocument/2006/relationships/image" Target="../media/image12.wmf"/><Relationship Id="rId4" Type="http://schemas.openxmlformats.org/officeDocument/2006/relationships/oleObject" Target="../embeddings/oleObject2.bin"/></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3.xml"/><Relationship Id="rId7" Type="http://schemas.openxmlformats.org/officeDocument/2006/relationships/image" Target="../media/image20.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19.wmf"/><Relationship Id="rId4" Type="http://schemas.openxmlformats.org/officeDocument/2006/relationships/oleObject" Target="../embeddings/oleObject3.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image" Target="../media/image22.png"/><Relationship Id="rId5" Type="http://schemas.openxmlformats.org/officeDocument/2006/relationships/image" Target="../media/image21.wmf"/><Relationship Id="rId4" Type="http://schemas.openxmlformats.org/officeDocument/2006/relationships/oleObject" Target="../embeddings/oleObject5.bin"/></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image" Target="../media/image23.png"/><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6.vml"/><Relationship Id="rId4" Type="http://schemas.openxmlformats.org/officeDocument/2006/relationships/image" Target="../media/image24.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34.jpeg"/><Relationship Id="rId4" Type="http://schemas.openxmlformats.org/officeDocument/2006/relationships/image" Target="../media/image33.jpe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10.bin"/><Relationship Id="rId3" Type="http://schemas.openxmlformats.org/officeDocument/2006/relationships/notesSlide" Target="../notesSlides/notesSlide21.xml"/><Relationship Id="rId7" Type="http://schemas.openxmlformats.org/officeDocument/2006/relationships/image" Target="../media/image36.wmf"/><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9.bin"/><Relationship Id="rId11" Type="http://schemas.openxmlformats.org/officeDocument/2006/relationships/image" Target="../media/image38.wmf"/><Relationship Id="rId5" Type="http://schemas.openxmlformats.org/officeDocument/2006/relationships/image" Target="../media/image35.wmf"/><Relationship Id="rId10" Type="http://schemas.openxmlformats.org/officeDocument/2006/relationships/oleObject" Target="../embeddings/oleObject11.bin"/><Relationship Id="rId4" Type="http://schemas.openxmlformats.org/officeDocument/2006/relationships/oleObject" Target="../embeddings/oleObject8.bin"/><Relationship Id="rId9" Type="http://schemas.openxmlformats.org/officeDocument/2006/relationships/image" Target="../media/image37.wmf"/></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4.bin"/><Relationship Id="rId3" Type="http://schemas.openxmlformats.org/officeDocument/2006/relationships/notesSlide" Target="../notesSlides/notesSlide22.xml"/><Relationship Id="rId7" Type="http://schemas.openxmlformats.org/officeDocument/2006/relationships/image" Target="../media/image40.wmf"/><Relationship Id="rId2" Type="http://schemas.openxmlformats.org/officeDocument/2006/relationships/slideLayout" Target="../slideLayouts/slideLayout4.xml"/><Relationship Id="rId1" Type="http://schemas.openxmlformats.org/officeDocument/2006/relationships/vmlDrawing" Target="../drawings/vmlDrawing8.vml"/><Relationship Id="rId6" Type="http://schemas.openxmlformats.org/officeDocument/2006/relationships/oleObject" Target="../embeddings/oleObject13.bin"/><Relationship Id="rId5" Type="http://schemas.openxmlformats.org/officeDocument/2006/relationships/image" Target="../media/image39.wmf"/><Relationship Id="rId4" Type="http://schemas.openxmlformats.org/officeDocument/2006/relationships/oleObject" Target="../embeddings/oleObject12.bin"/><Relationship Id="rId9" Type="http://schemas.openxmlformats.org/officeDocument/2006/relationships/image" Target="../media/image41.wmf"/></Relationships>
</file>

<file path=ppt/slides/_rels/slide25.xml.rels><?xml version="1.0" encoding="UTF-8" standalone="yes"?>
<Relationships xmlns="http://schemas.openxmlformats.org/package/2006/relationships"><Relationship Id="rId8" Type="http://schemas.openxmlformats.org/officeDocument/2006/relationships/image" Target="../media/image43.wmf"/><Relationship Id="rId13" Type="http://schemas.openxmlformats.org/officeDocument/2006/relationships/oleObject" Target="../embeddings/oleObject19.bin"/><Relationship Id="rId3" Type="http://schemas.openxmlformats.org/officeDocument/2006/relationships/notesSlide" Target="../notesSlides/notesSlide23.xml"/><Relationship Id="rId7" Type="http://schemas.openxmlformats.org/officeDocument/2006/relationships/oleObject" Target="../embeddings/oleObject16.bin"/><Relationship Id="rId12" Type="http://schemas.openxmlformats.org/officeDocument/2006/relationships/image" Target="../media/image45.wmf"/><Relationship Id="rId2" Type="http://schemas.openxmlformats.org/officeDocument/2006/relationships/slideLayout" Target="../slideLayouts/slideLayout4.xml"/><Relationship Id="rId1" Type="http://schemas.openxmlformats.org/officeDocument/2006/relationships/vmlDrawing" Target="../drawings/vmlDrawing9.vml"/><Relationship Id="rId6" Type="http://schemas.openxmlformats.org/officeDocument/2006/relationships/image" Target="../media/image42.wmf"/><Relationship Id="rId11" Type="http://schemas.openxmlformats.org/officeDocument/2006/relationships/oleObject" Target="../embeddings/oleObject18.bin"/><Relationship Id="rId5" Type="http://schemas.openxmlformats.org/officeDocument/2006/relationships/oleObject" Target="../embeddings/oleObject15.bin"/><Relationship Id="rId10" Type="http://schemas.openxmlformats.org/officeDocument/2006/relationships/image" Target="../media/image44.wmf"/><Relationship Id="rId4" Type="http://schemas.openxmlformats.org/officeDocument/2006/relationships/image" Target="../media/image47.png"/><Relationship Id="rId9" Type="http://schemas.openxmlformats.org/officeDocument/2006/relationships/oleObject" Target="../embeddings/oleObject17.bin"/><Relationship Id="rId14" Type="http://schemas.openxmlformats.org/officeDocument/2006/relationships/image" Target="../media/image46.wmf"/></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8" Type="http://schemas.openxmlformats.org/officeDocument/2006/relationships/image" Target="../media/image50.wmf"/><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49.wmf"/><Relationship Id="rId5" Type="http://schemas.openxmlformats.org/officeDocument/2006/relationships/oleObject" Target="../embeddings/oleObject21.bin"/><Relationship Id="rId4" Type="http://schemas.openxmlformats.org/officeDocument/2006/relationships/image" Target="../media/image48.png"/><Relationship Id="rId9" Type="http://schemas.openxmlformats.org/officeDocument/2006/relationships/image" Target="../media/image51.png"/></Relationships>
</file>

<file path=ppt/slides/_rels/slide28.xml.rels><?xml version="1.0" encoding="UTF-8" standalone="yes"?>
<Relationships xmlns="http://schemas.openxmlformats.org/package/2006/relationships"><Relationship Id="rId8" Type="http://schemas.openxmlformats.org/officeDocument/2006/relationships/oleObject" Target="../embeddings/oleObject25.bin"/><Relationship Id="rId3" Type="http://schemas.openxmlformats.org/officeDocument/2006/relationships/notesSlide" Target="../notesSlides/notesSlide25.xml"/><Relationship Id="rId7" Type="http://schemas.openxmlformats.org/officeDocument/2006/relationships/image" Target="../media/image53.wmf"/><Relationship Id="rId2" Type="http://schemas.openxmlformats.org/officeDocument/2006/relationships/slideLayout" Target="../slideLayouts/slideLayout4.xml"/><Relationship Id="rId1" Type="http://schemas.openxmlformats.org/officeDocument/2006/relationships/vmlDrawing" Target="../drawings/vmlDrawing11.vml"/><Relationship Id="rId6" Type="http://schemas.openxmlformats.org/officeDocument/2006/relationships/oleObject" Target="../embeddings/oleObject24.bin"/><Relationship Id="rId5" Type="http://schemas.openxmlformats.org/officeDocument/2006/relationships/image" Target="../media/image52.wmf"/><Relationship Id="rId4" Type="http://schemas.openxmlformats.org/officeDocument/2006/relationships/oleObject" Target="../embeddings/oleObject23.bin"/><Relationship Id="rId9" Type="http://schemas.openxmlformats.org/officeDocument/2006/relationships/image" Target="../media/image54.wmf"/></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28.bin"/><Relationship Id="rId3" Type="http://schemas.openxmlformats.org/officeDocument/2006/relationships/notesSlide" Target="../notesSlides/notesSlide26.xml"/><Relationship Id="rId7" Type="http://schemas.openxmlformats.org/officeDocument/2006/relationships/image" Target="../media/image56.wmf"/><Relationship Id="rId2" Type="http://schemas.openxmlformats.org/officeDocument/2006/relationships/slideLayout" Target="../slideLayouts/slideLayout4.xml"/><Relationship Id="rId1" Type="http://schemas.openxmlformats.org/officeDocument/2006/relationships/vmlDrawing" Target="../drawings/vmlDrawing12.vml"/><Relationship Id="rId6" Type="http://schemas.openxmlformats.org/officeDocument/2006/relationships/oleObject" Target="../embeddings/oleObject27.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57.w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vmlDrawing" Target="../drawings/vmlDrawing1.vml"/><Relationship Id="rId5" Type="http://schemas.openxmlformats.org/officeDocument/2006/relationships/image" Target="../media/image3.png"/><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27.xml"/><Relationship Id="rId7" Type="http://schemas.openxmlformats.org/officeDocument/2006/relationships/image" Target="../media/image56.wmf"/><Relationship Id="rId2" Type="http://schemas.openxmlformats.org/officeDocument/2006/relationships/slideLayout" Target="../slideLayouts/slideLayout4.xml"/><Relationship Id="rId1" Type="http://schemas.openxmlformats.org/officeDocument/2006/relationships/vmlDrawing" Target="../drawings/vmlDrawing13.vml"/><Relationship Id="rId6" Type="http://schemas.openxmlformats.org/officeDocument/2006/relationships/oleObject" Target="../embeddings/oleObject31.bin"/><Relationship Id="rId11" Type="http://schemas.openxmlformats.org/officeDocument/2006/relationships/image" Target="../media/image58.wmf"/><Relationship Id="rId5" Type="http://schemas.openxmlformats.org/officeDocument/2006/relationships/image" Target="../media/image55.wmf"/><Relationship Id="rId10" Type="http://schemas.openxmlformats.org/officeDocument/2006/relationships/oleObject" Target="../embeddings/oleObject33.bin"/><Relationship Id="rId4" Type="http://schemas.openxmlformats.org/officeDocument/2006/relationships/oleObject" Target="../embeddings/oleObject30.bin"/><Relationship Id="rId9" Type="http://schemas.openxmlformats.org/officeDocument/2006/relationships/image" Target="../media/image57.wmf"/></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34.bin"/><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image" Target="../media/image49.wmf"/><Relationship Id="rId5" Type="http://schemas.openxmlformats.org/officeDocument/2006/relationships/oleObject" Target="../embeddings/oleObject35.bin"/><Relationship Id="rId4" Type="http://schemas.openxmlformats.org/officeDocument/2006/relationships/image" Target="../media/image59.png"/></Relationships>
</file>

<file path=ppt/slides/_rels/slide32.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pn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37.bin"/><Relationship Id="rId3" Type="http://schemas.openxmlformats.org/officeDocument/2006/relationships/image" Target="../media/image60.png"/><Relationship Id="rId7" Type="http://schemas.openxmlformats.org/officeDocument/2006/relationships/image" Target="../media/image67.png"/><Relationship Id="rId2" Type="http://schemas.openxmlformats.org/officeDocument/2006/relationships/slideLayout" Target="../slideLayouts/slideLayout2.xml"/><Relationship Id="rId1" Type="http://schemas.openxmlformats.org/officeDocument/2006/relationships/vmlDrawing" Target="../drawings/vmlDrawing15.vml"/><Relationship Id="rId6" Type="http://schemas.openxmlformats.org/officeDocument/2006/relationships/image" Target="../media/image65.emf"/><Relationship Id="rId5" Type="http://schemas.openxmlformats.org/officeDocument/2006/relationships/oleObject" Target="../embeddings/oleObject36.bin"/><Relationship Id="rId4" Type="http://schemas.openxmlformats.org/officeDocument/2006/relationships/image" Target="../media/image61.gif"/><Relationship Id="rId9" Type="http://schemas.openxmlformats.org/officeDocument/2006/relationships/image" Target="../media/image66.emf"/></Relationships>
</file>

<file path=ppt/slides/_rels/slide3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gi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5" Type="http://schemas.openxmlformats.org/officeDocument/2006/relationships/image" Target="../media/image73.jpeg"/><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8.w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video" Target="file:///E:\qinger\movies\MOVIE2.mpg" TargetMode="External"/><Relationship Id="rId6" Type="http://schemas.openxmlformats.org/officeDocument/2006/relationships/image" Target="../media/image11.png"/><Relationship Id="rId5" Type="http://schemas.openxmlformats.org/officeDocument/2006/relationships/image" Target="../media/image10.jpe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p:txBody>
          <a:bodyPr/>
          <a:lstStyle/>
          <a:p>
            <a:r>
              <a:rPr lang="zh-CN" altLang="en-US" sz="4000" b="0" dirty="0" smtClean="0">
                <a:effectLst>
                  <a:outerShdw blurRad="38100" dist="38100" dir="2700000" algn="tl">
                    <a:srgbClr val="C0C0C0"/>
                  </a:outerShdw>
                </a:effectLst>
              </a:rPr>
              <a:t>分子动力学基础</a:t>
            </a:r>
            <a:endParaRPr lang="zh-CN" altLang="en-US" sz="4000" b="0" dirty="0">
              <a:effectLst>
                <a:outerShdw blurRad="38100" dist="38100" dir="2700000" algn="tl">
                  <a:srgbClr val="C0C0C0"/>
                </a:outerShdw>
              </a:effectLst>
            </a:endParaRPr>
          </a:p>
        </p:txBody>
      </p:sp>
      <p:sp>
        <p:nvSpPr>
          <p:cNvPr id="4099" name="Rectangle 3"/>
          <p:cNvSpPr>
            <a:spLocks noGrp="1" noChangeArrowheads="1"/>
          </p:cNvSpPr>
          <p:nvPr>
            <p:ph type="subTitle" idx="1"/>
          </p:nvPr>
        </p:nvSpPr>
        <p:spPr/>
        <p:txBody>
          <a:bodyPr/>
          <a:lstStyle/>
          <a:p>
            <a:r>
              <a:rPr lang="zh-CN" altLang="en-US"/>
              <a:t>张博尧</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p:txBody>
          <a:bodyPr/>
          <a:lstStyle/>
          <a:p>
            <a:r>
              <a:rPr lang="zh-CN" altLang="en-US" sz="2800" dirty="0" smtClean="0">
                <a:effectLst>
                  <a:outerShdw blurRad="38100" dist="38100" dir="2700000" algn="tl">
                    <a:srgbClr val="C0C0C0"/>
                  </a:outerShdw>
                </a:effectLst>
              </a:rPr>
              <a:t>分子动力学模拟的物理基础</a:t>
            </a:r>
            <a:endParaRPr lang="zh-CN" altLang="en-US" sz="2800" dirty="0">
              <a:effectLst>
                <a:outerShdw blurRad="38100" dist="38100" dir="2700000" algn="tl">
                  <a:srgbClr val="C0C0C0"/>
                </a:outerShdw>
              </a:effectLst>
            </a:endParaRPr>
          </a:p>
        </p:txBody>
      </p:sp>
      <p:sp>
        <p:nvSpPr>
          <p:cNvPr id="7" name="Rectangle 15"/>
          <p:cNvSpPr>
            <a:spLocks noChangeArrowheads="1"/>
          </p:cNvSpPr>
          <p:nvPr/>
        </p:nvSpPr>
        <p:spPr bwMode="auto">
          <a:xfrm>
            <a:off x="323528" y="2996952"/>
            <a:ext cx="8424936" cy="2031325"/>
          </a:xfrm>
          <a:prstGeom prst="rect">
            <a:avLst/>
          </a:prstGeom>
          <a:noFill/>
          <a:ln w="9525" cap="flat" cmpd="sng">
            <a:noFill/>
            <a:prstDash val="solid"/>
            <a:miter lim="800000"/>
            <a:headEnd type="none" w="med" len="med"/>
            <a:tailEnd type="none" w="med" len="med"/>
          </a:ln>
          <a:effectLst/>
        </p:spPr>
        <p:txBody>
          <a:bodyPr vert="horz" wrap="square" lIns="91440" tIns="45720" rIns="91440" bIns="45720" numCol="1" anchor="ctr" anchorCtr="0" compatLnSpc="1">
            <a:prstTxWarp prst="textNoShape">
              <a:avLst/>
            </a:prstTxWarp>
            <a:spAutoFit/>
          </a:bodyPr>
          <a:lstStyle/>
          <a:p>
            <a:pPr marL="0" marR="0" lvl="0" indent="381000" algn="l" defTabSz="914400" rtl="0" eaLnBrk="1" fontAlgn="base" latinLnBrk="0" hangingPunct="1">
              <a:lnSpc>
                <a:spcPct val="150000"/>
              </a:lnSpc>
              <a:spcBef>
                <a:spcPct val="0"/>
              </a:spcBef>
              <a:spcAft>
                <a:spcPct val="0"/>
              </a:spcAft>
              <a:buClrTx/>
              <a:buSzTx/>
              <a:buFontTx/>
              <a:buNone/>
              <a:tabLst/>
            </a:pPr>
            <a:r>
              <a:rPr kumimoji="1" lang="zh-CN" sz="2800" i="0" u="none" strike="noStrike" cap="none" normalizeH="0" baseline="0" dirty="0" smtClean="0">
                <a:ln>
                  <a:noFill/>
                </a:ln>
                <a:solidFill>
                  <a:srgbClr val="000000"/>
                </a:solidFill>
                <a:effectLst/>
                <a:latin typeface="+mn-ea"/>
                <a:ea typeface="+mn-ea"/>
              </a:rPr>
              <a:t>描述系统的坐标（自由度）：</a:t>
            </a:r>
            <a:r>
              <a:rPr kumimoji="1" lang="en-US" altLang="zh-CN" sz="2800" i="0" u="none" strike="noStrike" cap="none" normalizeH="0" baseline="0" dirty="0" smtClean="0">
                <a:ln>
                  <a:noFill/>
                </a:ln>
                <a:solidFill>
                  <a:srgbClr val="000000"/>
                </a:solidFill>
                <a:effectLst/>
                <a:latin typeface="+mn-ea"/>
                <a:ea typeface="+mn-ea"/>
              </a:rPr>
              <a:t>   </a:t>
            </a:r>
          </a:p>
          <a:p>
            <a:pPr marL="0" marR="0" lvl="0" indent="381000" algn="l" defTabSz="914400" rtl="0" eaLnBrk="1" fontAlgn="base" latinLnBrk="0" hangingPunct="1">
              <a:lnSpc>
                <a:spcPct val="150000"/>
              </a:lnSpc>
              <a:spcBef>
                <a:spcPct val="0"/>
              </a:spcBef>
              <a:spcAft>
                <a:spcPct val="0"/>
              </a:spcAft>
              <a:buClrTx/>
              <a:buSzTx/>
              <a:buFontTx/>
              <a:buNone/>
              <a:tabLst/>
            </a:pPr>
            <a:r>
              <a:rPr lang="en-US" altLang="zh-CN" sz="2800" dirty="0">
                <a:solidFill>
                  <a:srgbClr val="000000"/>
                </a:solidFill>
                <a:latin typeface="+mn-ea"/>
                <a:ea typeface="+mn-ea"/>
              </a:rPr>
              <a:t> </a:t>
            </a:r>
            <a:r>
              <a:rPr lang="en-US" altLang="zh-CN" sz="2800" dirty="0" smtClean="0">
                <a:solidFill>
                  <a:srgbClr val="000000"/>
                </a:solidFill>
                <a:latin typeface="+mn-ea"/>
                <a:ea typeface="+mn-ea"/>
              </a:rPr>
              <a:t>       </a:t>
            </a:r>
            <a:r>
              <a:rPr kumimoji="1" lang="en-US" altLang="zh-CN" sz="2800" i="0" u="none" strike="noStrike" cap="none" normalizeH="0" baseline="0" dirty="0" smtClean="0">
                <a:ln>
                  <a:noFill/>
                </a:ln>
                <a:solidFill>
                  <a:srgbClr val="000000"/>
                </a:solidFill>
                <a:effectLst/>
                <a:latin typeface="+mn-ea"/>
                <a:ea typeface="+mn-ea"/>
              </a:rPr>
              <a:t>x(t)={x</a:t>
            </a:r>
            <a:r>
              <a:rPr kumimoji="1" lang="en-US" altLang="zh-CN" sz="2800" i="0" u="none" strike="noStrike" cap="none" normalizeH="0" baseline="-30000" dirty="0" smtClean="0">
                <a:ln>
                  <a:noFill/>
                </a:ln>
                <a:solidFill>
                  <a:srgbClr val="000000"/>
                </a:solidFill>
                <a:effectLst/>
                <a:latin typeface="+mn-ea"/>
                <a:ea typeface="+mn-ea"/>
              </a:rPr>
              <a:t>1</a:t>
            </a:r>
            <a:r>
              <a:rPr kumimoji="1" lang="en-US" altLang="zh-CN" sz="2800" i="0" u="none" strike="noStrike" cap="none" normalizeH="0" baseline="0" dirty="0" smtClean="0">
                <a:ln>
                  <a:noFill/>
                </a:ln>
                <a:solidFill>
                  <a:srgbClr val="000000"/>
                </a:solidFill>
                <a:effectLst/>
                <a:latin typeface="+mn-ea"/>
                <a:ea typeface="+mn-ea"/>
              </a:rPr>
              <a:t>(t),x</a:t>
            </a:r>
            <a:r>
              <a:rPr kumimoji="1" lang="en-US" altLang="zh-CN" sz="2800" i="0" u="none" strike="noStrike" cap="none" normalizeH="0" baseline="-30000" dirty="0" smtClean="0">
                <a:ln>
                  <a:noFill/>
                </a:ln>
                <a:solidFill>
                  <a:srgbClr val="000000"/>
                </a:solidFill>
                <a:effectLst/>
                <a:latin typeface="+mn-ea"/>
                <a:ea typeface="+mn-ea"/>
              </a:rPr>
              <a:t>2</a:t>
            </a:r>
            <a:r>
              <a:rPr kumimoji="1" lang="en-US" altLang="zh-CN" sz="2800" i="0" u="none" strike="noStrike" cap="none" normalizeH="0" baseline="0" dirty="0" smtClean="0">
                <a:ln>
                  <a:noFill/>
                </a:ln>
                <a:solidFill>
                  <a:srgbClr val="000000"/>
                </a:solidFill>
                <a:effectLst/>
                <a:latin typeface="+mn-ea"/>
                <a:ea typeface="+mn-ea"/>
              </a:rPr>
              <a:t>(t),…</a:t>
            </a:r>
            <a:r>
              <a:rPr kumimoji="1" lang="en-US" altLang="zh-CN" sz="2800" i="0" u="none" strike="noStrike" cap="none" normalizeH="0" baseline="0" dirty="0" err="1" smtClean="0">
                <a:ln>
                  <a:noFill/>
                </a:ln>
                <a:solidFill>
                  <a:srgbClr val="000000"/>
                </a:solidFill>
                <a:effectLst/>
                <a:latin typeface="+mn-ea"/>
                <a:ea typeface="+mn-ea"/>
              </a:rPr>
              <a:t>x</a:t>
            </a:r>
            <a:r>
              <a:rPr kumimoji="1" lang="en-US" altLang="zh-CN" sz="2800" i="0" u="none" strike="noStrike" cap="none" normalizeH="0" baseline="-30000" dirty="0" err="1" smtClean="0">
                <a:ln>
                  <a:noFill/>
                </a:ln>
                <a:solidFill>
                  <a:srgbClr val="000000"/>
                </a:solidFill>
                <a:effectLst/>
                <a:latin typeface="+mn-ea"/>
                <a:ea typeface="+mn-ea"/>
              </a:rPr>
              <a:t>N</a:t>
            </a:r>
            <a:r>
              <a:rPr kumimoji="1" lang="en-US" altLang="zh-CN" sz="2800" i="0" u="none" strike="noStrike" cap="none" normalizeH="0" baseline="0" dirty="0" smtClean="0">
                <a:ln>
                  <a:noFill/>
                </a:ln>
                <a:solidFill>
                  <a:srgbClr val="000000"/>
                </a:solidFill>
                <a:effectLst/>
                <a:latin typeface="+mn-ea"/>
                <a:ea typeface="+mn-ea"/>
              </a:rPr>
              <a:t>(t)}</a:t>
            </a:r>
          </a:p>
          <a:p>
            <a:pPr lvl="0" indent="381000" eaLnBrk="0" hangingPunct="0">
              <a:lnSpc>
                <a:spcPct val="150000"/>
              </a:lnSpc>
            </a:pPr>
            <a:r>
              <a:rPr lang="zh-CN" altLang="zh-CN" sz="2800" dirty="0">
                <a:solidFill>
                  <a:srgbClr val="000000"/>
                </a:solidFill>
                <a:latin typeface="+mn-ea"/>
                <a:ea typeface="+mn-ea"/>
              </a:rPr>
              <a:t>热力学系统</a:t>
            </a:r>
            <a:r>
              <a:rPr lang="zh-CN" altLang="zh-CN" sz="2800" dirty="0" smtClean="0">
                <a:solidFill>
                  <a:srgbClr val="000000"/>
                </a:solidFill>
                <a:latin typeface="+mn-ea"/>
                <a:ea typeface="+mn-ea"/>
              </a:rPr>
              <a:t>物理量</a:t>
            </a:r>
            <a:r>
              <a:rPr lang="en-US" altLang="zh-CN" sz="2800" i="1" dirty="0">
                <a:solidFill>
                  <a:srgbClr val="000000"/>
                </a:solidFill>
                <a:latin typeface="+mn-ea"/>
                <a:ea typeface="+mn-ea"/>
              </a:rPr>
              <a:t>A</a:t>
            </a:r>
            <a:r>
              <a:rPr lang="en-US" altLang="zh-CN" sz="2800" dirty="0">
                <a:solidFill>
                  <a:srgbClr val="000000"/>
                </a:solidFill>
                <a:latin typeface="+mn-ea"/>
                <a:ea typeface="+mn-ea"/>
              </a:rPr>
              <a:t>(x(t))</a:t>
            </a:r>
            <a:r>
              <a:rPr lang="zh-CN" altLang="zh-CN" sz="2800" dirty="0" smtClean="0">
                <a:solidFill>
                  <a:srgbClr val="000000"/>
                </a:solidFill>
                <a:latin typeface="+mn-ea"/>
                <a:ea typeface="+mn-ea"/>
              </a:rPr>
              <a:t>的</a:t>
            </a:r>
            <a:r>
              <a:rPr lang="zh-CN" altLang="zh-CN" sz="2800" dirty="0">
                <a:solidFill>
                  <a:srgbClr val="000000"/>
                </a:solidFill>
                <a:latin typeface="+mn-ea"/>
                <a:ea typeface="+mn-ea"/>
              </a:rPr>
              <a:t>统计</a:t>
            </a:r>
            <a:r>
              <a:rPr lang="zh-CN" altLang="zh-CN" sz="2800" dirty="0" smtClean="0">
                <a:solidFill>
                  <a:srgbClr val="000000"/>
                </a:solidFill>
                <a:latin typeface="+mn-ea"/>
                <a:ea typeface="+mn-ea"/>
              </a:rPr>
              <a:t>平均</a:t>
            </a:r>
            <a:r>
              <a:rPr lang="en-US" altLang="zh-CN" sz="2800" dirty="0" smtClean="0">
                <a:solidFill>
                  <a:srgbClr val="000000"/>
                </a:solidFill>
                <a:latin typeface="+mn-ea"/>
                <a:ea typeface="+mn-ea"/>
              </a:rPr>
              <a:t>: </a:t>
            </a:r>
            <a:r>
              <a:rPr kumimoji="1" lang="zh-CN" altLang="en-US" sz="2800" i="0" u="none" strike="noStrike" cap="none" normalizeH="0" baseline="0" dirty="0" smtClean="0">
                <a:ln>
                  <a:noFill/>
                </a:ln>
                <a:solidFill>
                  <a:srgbClr val="FF0000"/>
                </a:solidFill>
                <a:effectLst/>
                <a:latin typeface="+mn-ea"/>
                <a:ea typeface="+mn-ea"/>
              </a:rPr>
              <a:t>时间平均</a:t>
            </a:r>
          </a:p>
        </p:txBody>
      </p:sp>
      <p:graphicFrame>
        <p:nvGraphicFramePr>
          <p:cNvPr id="8" name="Object 14"/>
          <p:cNvGraphicFramePr>
            <a:graphicFrameLocks noChangeAspect="1"/>
          </p:cNvGraphicFramePr>
          <p:nvPr/>
        </p:nvGraphicFramePr>
        <p:xfrm>
          <a:off x="2699792" y="5301208"/>
          <a:ext cx="3500535" cy="1080120"/>
        </p:xfrm>
        <a:graphic>
          <a:graphicData uri="http://schemas.openxmlformats.org/presentationml/2006/ole">
            <mc:AlternateContent xmlns:mc="http://schemas.openxmlformats.org/markup-compatibility/2006">
              <mc:Choice xmlns:v="urn:schemas-microsoft-com:vml" Requires="v">
                <p:oleObj spid="_x0000_s18438" name="公式" r:id="rId4" imgW="1409088" imgH="431613" progId="Equation.3">
                  <p:embed/>
                </p:oleObj>
              </mc:Choice>
              <mc:Fallback>
                <p:oleObj name="公式" r:id="rId4" imgW="1409088" imgH="431613"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9792" y="5301208"/>
                        <a:ext cx="3500535" cy="10801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2"/>
          <p:cNvSpPr>
            <a:spLocks noChangeArrowheads="1"/>
          </p:cNvSpPr>
          <p:nvPr/>
        </p:nvSpPr>
        <p:spPr bwMode="auto">
          <a:xfrm>
            <a:off x="539552" y="2276872"/>
            <a:ext cx="7848600" cy="523220"/>
          </a:xfrm>
          <a:prstGeom prst="rect">
            <a:avLst/>
          </a:prstGeom>
          <a:noFill/>
          <a:ln w="9525">
            <a:noFill/>
            <a:miter lim="800000"/>
            <a:headEnd/>
            <a:tailEnd/>
          </a:ln>
          <a:effectLst/>
        </p:spPr>
        <p:txBody>
          <a:bodyPr anchor="b">
            <a:spAutoFit/>
          </a:bodyPr>
          <a:lstStyle/>
          <a:p>
            <a:pPr>
              <a:buClr>
                <a:srgbClr val="FF0000"/>
              </a:buClr>
              <a:buFont typeface="Wingdings" pitchFamily="2" charset="2"/>
              <a:buChar char="n"/>
            </a:pPr>
            <a:r>
              <a:rPr lang="zh-CN" altLang="en-US" sz="2800" dirty="0" smtClean="0">
                <a:solidFill>
                  <a:srgbClr val="002060"/>
                </a:solidFill>
                <a:effectLst>
                  <a:outerShdw blurRad="38100" dist="38100" dir="2700000" algn="tl">
                    <a:srgbClr val="C0C0C0"/>
                  </a:outerShdw>
                </a:effectLst>
                <a:latin typeface="Tahoma" pitchFamily="34" charset="0"/>
                <a:ea typeface="黑体" pitchFamily="49" charset="-122"/>
              </a:rPr>
              <a:t>物理量的获得</a:t>
            </a:r>
            <a:endParaRPr lang="zh-CN" altLang="en-US" sz="2800" dirty="0">
              <a:solidFill>
                <a:srgbClr val="002060"/>
              </a:solidFill>
              <a:effectLst>
                <a:outerShdw blurRad="38100" dist="38100" dir="2700000" algn="tl">
                  <a:srgbClr val="C0C0C0"/>
                </a:outerShdw>
              </a:effectLst>
              <a:latin typeface="Tahoma" pitchFamily="34" charset="0"/>
              <a:ea typeface="黑体" pitchFamily="49" charset="-122"/>
            </a:endParaRPr>
          </a:p>
        </p:txBody>
      </p:sp>
    </p:spTree>
    <p:extLst>
      <p:ext uri="{BB962C8B-B14F-4D97-AF65-F5344CB8AC3E}">
        <p14:creationId xmlns:p14="http://schemas.microsoft.com/office/powerpoint/2010/main" val="231869478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p:txBody>
          <a:bodyPr/>
          <a:lstStyle/>
          <a:p>
            <a:r>
              <a:rPr lang="zh-CN" altLang="en-US" sz="2800" dirty="0" smtClean="0">
                <a:effectLst>
                  <a:outerShdw blurRad="38100" dist="38100" dir="2700000" algn="tl">
                    <a:srgbClr val="C0C0C0"/>
                  </a:outerShdw>
                </a:effectLst>
              </a:rPr>
              <a:t>分子动力学模拟的物理基础</a:t>
            </a:r>
            <a:endParaRPr lang="zh-CN" altLang="en-US" sz="2800" dirty="0">
              <a:effectLst>
                <a:outerShdw blurRad="38100" dist="38100" dir="2700000" algn="tl">
                  <a:srgbClr val="C0C0C0"/>
                </a:outerShdw>
              </a:effectLst>
            </a:endParaRPr>
          </a:p>
        </p:txBody>
      </p:sp>
      <p:sp>
        <p:nvSpPr>
          <p:cNvPr id="11" name="Rectangle 4"/>
          <p:cNvSpPr txBox="1">
            <a:spLocks noChangeArrowheads="1"/>
          </p:cNvSpPr>
          <p:nvPr/>
        </p:nvSpPr>
        <p:spPr bwMode="auto">
          <a:xfrm>
            <a:off x="827584" y="2276872"/>
            <a:ext cx="7856041" cy="3879453"/>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zh-CN" altLang="en-US" dirty="0"/>
              <a:t>经典分子动力学模拟的基本原理是建立在牛顿运动定律的基础上的</a:t>
            </a:r>
            <a:r>
              <a:rPr lang="zh-CN" altLang="en-US" dirty="0" smtClean="0"/>
              <a:t>。</a:t>
            </a:r>
            <a:endParaRPr lang="en-US" altLang="zh-CN" dirty="0" smtClean="0"/>
          </a:p>
          <a:p>
            <a:pPr lvl="1">
              <a:spcBef>
                <a:spcPct val="0"/>
              </a:spcBef>
            </a:pPr>
            <a:r>
              <a:rPr lang="zh-CN" altLang="en-US" dirty="0" smtClean="0"/>
              <a:t>根据</a:t>
            </a:r>
            <a:r>
              <a:rPr lang="zh-CN" altLang="en-US" dirty="0"/>
              <a:t>系统中各原子的位置， 利用势能函数计算原子</a:t>
            </a:r>
            <a:r>
              <a:rPr lang="zh-CN" altLang="en-US" dirty="0" smtClean="0"/>
              <a:t>间相互作用</a:t>
            </a:r>
            <a:r>
              <a:rPr lang="zh-CN" altLang="en-US" dirty="0"/>
              <a:t>的</a:t>
            </a:r>
            <a:r>
              <a:rPr lang="zh-CN" altLang="en-US" dirty="0" smtClean="0"/>
              <a:t>势能</a:t>
            </a:r>
            <a:r>
              <a:rPr lang="zh-CN" altLang="en-US" dirty="0"/>
              <a:t/>
            </a:r>
            <a:br>
              <a:rPr lang="zh-CN" altLang="en-US" dirty="0"/>
            </a:br>
            <a:r>
              <a:rPr lang="zh-CN" altLang="en-US" dirty="0"/>
              <a:t/>
            </a:r>
            <a:br>
              <a:rPr lang="zh-CN" altLang="en-US" dirty="0"/>
            </a:br>
            <a:endParaRPr lang="en-US" altLang="zh-CN" dirty="0" smtClean="0"/>
          </a:p>
          <a:p>
            <a:pPr lvl="1">
              <a:spcBef>
                <a:spcPct val="0"/>
              </a:spcBef>
            </a:pPr>
            <a:endParaRPr lang="en-US" altLang="zh-CN" b="1" dirty="0">
              <a:latin typeface="+mn-ea"/>
            </a:endParaRPr>
          </a:p>
          <a:p>
            <a:pPr lvl="1">
              <a:spcBef>
                <a:spcPct val="0"/>
              </a:spcBef>
            </a:pPr>
            <a:r>
              <a:rPr lang="zh-CN" altLang="en-US" dirty="0"/>
              <a:t>故 </a:t>
            </a:r>
            <a:r>
              <a:rPr lang="en-US" altLang="zh-CN" dirty="0" err="1"/>
              <a:t>i</a:t>
            </a:r>
            <a:r>
              <a:rPr lang="en-US" altLang="zh-CN" dirty="0"/>
              <a:t> </a:t>
            </a:r>
            <a:r>
              <a:rPr lang="zh-CN" altLang="en-US" dirty="0"/>
              <a:t>原子所受到的力</a:t>
            </a:r>
            <a:r>
              <a:rPr lang="zh-CN" altLang="en-US" dirty="0" smtClean="0"/>
              <a:t>为</a:t>
            </a:r>
            <a:endParaRPr lang="en-US" altLang="zh-CN" dirty="0" smtClean="0"/>
          </a:p>
          <a:p>
            <a:pPr lvl="1">
              <a:spcBef>
                <a:spcPct val="0"/>
              </a:spcBef>
            </a:pPr>
            <a:endParaRPr lang="en-US" altLang="zh-CN" dirty="0" smtClean="0"/>
          </a:p>
          <a:p>
            <a:pPr lvl="1">
              <a:spcBef>
                <a:spcPct val="0"/>
              </a:spcBef>
            </a:pPr>
            <a:r>
              <a:rPr lang="zh-CN" altLang="en-US" dirty="0" smtClean="0"/>
              <a:t>依照</a:t>
            </a:r>
            <a:r>
              <a:rPr lang="zh-CN" altLang="en-US" dirty="0"/>
              <a:t>牛顿第二定律， 可计算出 </a:t>
            </a:r>
            <a:r>
              <a:rPr lang="en-US" altLang="zh-CN" dirty="0" err="1"/>
              <a:t>i</a:t>
            </a:r>
            <a:r>
              <a:rPr lang="en-US" altLang="zh-CN" dirty="0"/>
              <a:t> </a:t>
            </a:r>
            <a:r>
              <a:rPr lang="zh-CN" altLang="en-US" dirty="0"/>
              <a:t>原子的加速度</a:t>
            </a:r>
            <a:br>
              <a:rPr lang="zh-CN" altLang="en-US" dirty="0"/>
            </a:br>
            <a:endParaRPr lang="en-US" altLang="zh-CN" dirty="0"/>
          </a:p>
          <a:p>
            <a:pPr lvl="1">
              <a:spcBef>
                <a:spcPct val="0"/>
              </a:spcBef>
            </a:pPr>
            <a:r>
              <a:rPr lang="zh-CN" altLang="en-US" dirty="0" smtClean="0"/>
              <a:t>基于</a:t>
            </a:r>
            <a:r>
              <a:rPr lang="zh-CN" altLang="en-US" dirty="0"/>
              <a:t>此， 根据系统初始状态下的速度和位置信息， 将牛顿方程对时间积分， 逐步迭代循环， 即可得到任意时刻 </a:t>
            </a:r>
            <a:r>
              <a:rPr lang="en-US" altLang="zh-CN" dirty="0" err="1"/>
              <a:t>i</a:t>
            </a:r>
            <a:r>
              <a:rPr lang="en-US" altLang="zh-CN" dirty="0"/>
              <a:t> </a:t>
            </a:r>
            <a:r>
              <a:rPr lang="zh-CN" altLang="en-US" dirty="0"/>
              <a:t>原子的位置和速度</a:t>
            </a:r>
            <a:r>
              <a:rPr lang="zh-CN" altLang="en-US" dirty="0" smtClean="0"/>
              <a:t>信息</a:t>
            </a:r>
            <a:endParaRPr lang="en-US" altLang="zh-CN" dirty="0" smtClean="0"/>
          </a:p>
          <a:p>
            <a:pPr marL="457200" lvl="1" indent="0">
              <a:spcBef>
                <a:spcPct val="0"/>
              </a:spcBef>
              <a:buNone/>
            </a:pPr>
            <a:r>
              <a:rPr lang="zh-CN" altLang="en-US" dirty="0"/>
              <a:t/>
            </a:r>
            <a:br>
              <a:rPr lang="zh-CN" altLang="en-US" dirty="0"/>
            </a:br>
            <a:endParaRPr lang="zh-CN" altLang="en-US" b="1" dirty="0">
              <a:latin typeface="+mn-ea"/>
            </a:endParaRPr>
          </a:p>
        </p:txBody>
      </p:sp>
      <p:pic>
        <p:nvPicPr>
          <p:cNvPr id="3" name="图片 2"/>
          <p:cNvPicPr>
            <a:picLocks noChangeAspect="1"/>
          </p:cNvPicPr>
          <p:nvPr/>
        </p:nvPicPr>
        <p:blipFill>
          <a:blip r:embed="rId3"/>
          <a:stretch>
            <a:fillRect/>
          </a:stretch>
        </p:blipFill>
        <p:spPr>
          <a:xfrm>
            <a:off x="2086967" y="3299819"/>
            <a:ext cx="2038350" cy="647700"/>
          </a:xfrm>
          <a:prstGeom prst="rect">
            <a:avLst/>
          </a:prstGeom>
        </p:spPr>
      </p:pic>
      <p:pic>
        <p:nvPicPr>
          <p:cNvPr id="10" name="图片 9"/>
          <p:cNvPicPr>
            <a:picLocks noChangeAspect="1"/>
          </p:cNvPicPr>
          <p:nvPr/>
        </p:nvPicPr>
        <p:blipFill>
          <a:blip r:embed="rId4"/>
          <a:stretch>
            <a:fillRect/>
          </a:stretch>
        </p:blipFill>
        <p:spPr>
          <a:xfrm>
            <a:off x="3938042" y="3863158"/>
            <a:ext cx="3543300" cy="723900"/>
          </a:xfrm>
          <a:prstGeom prst="rect">
            <a:avLst/>
          </a:prstGeom>
        </p:spPr>
      </p:pic>
      <p:pic>
        <p:nvPicPr>
          <p:cNvPr id="12" name="图片 11"/>
          <p:cNvPicPr>
            <a:picLocks noChangeAspect="1"/>
          </p:cNvPicPr>
          <p:nvPr/>
        </p:nvPicPr>
        <p:blipFill>
          <a:blip r:embed="rId5"/>
          <a:stretch>
            <a:fillRect/>
          </a:stretch>
        </p:blipFill>
        <p:spPr>
          <a:xfrm>
            <a:off x="6243092" y="4509120"/>
            <a:ext cx="1238250" cy="638175"/>
          </a:xfrm>
          <a:prstGeom prst="rect">
            <a:avLst/>
          </a:prstGeom>
        </p:spPr>
      </p:pic>
      <p:pic>
        <p:nvPicPr>
          <p:cNvPr id="2" name="图片 1"/>
          <p:cNvPicPr>
            <a:picLocks noChangeAspect="1"/>
          </p:cNvPicPr>
          <p:nvPr/>
        </p:nvPicPr>
        <p:blipFill>
          <a:blip r:embed="rId6"/>
          <a:stretch>
            <a:fillRect/>
          </a:stretch>
        </p:blipFill>
        <p:spPr>
          <a:xfrm>
            <a:off x="1691680" y="5805264"/>
            <a:ext cx="2828925" cy="914400"/>
          </a:xfrm>
          <a:prstGeom prst="rect">
            <a:avLst/>
          </a:prstGeom>
        </p:spPr>
      </p:pic>
    </p:spTree>
    <p:extLst>
      <p:ext uri="{BB962C8B-B14F-4D97-AF65-F5344CB8AC3E}">
        <p14:creationId xmlns:p14="http://schemas.microsoft.com/office/powerpoint/2010/main" val="3775199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p:txBody>
          <a:bodyPr/>
          <a:lstStyle/>
          <a:p>
            <a:r>
              <a:rPr lang="zh-CN" altLang="en-US" sz="2800" dirty="0" smtClean="0">
                <a:effectLst>
                  <a:outerShdw blurRad="38100" dist="38100" dir="2700000" algn="tl">
                    <a:srgbClr val="C0C0C0"/>
                  </a:outerShdw>
                </a:effectLst>
              </a:rPr>
              <a:t>分子动力学模拟流程</a:t>
            </a:r>
            <a:endParaRPr lang="zh-CN" altLang="en-US" sz="2800" dirty="0">
              <a:effectLst>
                <a:outerShdw blurRad="38100" dist="38100" dir="2700000" algn="tl">
                  <a:srgbClr val="C0C0C0"/>
                </a:outerShdw>
              </a:effectLst>
            </a:endParaRPr>
          </a:p>
        </p:txBody>
      </p:sp>
      <p:pic>
        <p:nvPicPr>
          <p:cNvPr id="27" name="Picture 3"/>
          <p:cNvPicPr>
            <a:picLocks noChangeAspect="1" noChangeArrowheads="1"/>
          </p:cNvPicPr>
          <p:nvPr/>
        </p:nvPicPr>
        <p:blipFill>
          <a:blip r:embed="rId3" cstate="print"/>
          <a:srcRect/>
          <a:stretch>
            <a:fillRect/>
          </a:stretch>
        </p:blipFill>
        <p:spPr bwMode="auto">
          <a:xfrm>
            <a:off x="395536" y="1124744"/>
            <a:ext cx="5078728" cy="5900197"/>
          </a:xfrm>
          <a:prstGeom prst="rect">
            <a:avLst/>
          </a:prstGeom>
          <a:noFill/>
          <a:ln w="9525">
            <a:noFill/>
            <a:miter lim="800000"/>
            <a:headEnd/>
            <a:tailEnd/>
          </a:ln>
          <a:effectLst/>
        </p:spPr>
      </p:pic>
      <p:sp>
        <p:nvSpPr>
          <p:cNvPr id="30" name="Rectangle 3"/>
          <p:cNvSpPr txBox="1">
            <a:spLocks noChangeArrowheads="1"/>
          </p:cNvSpPr>
          <p:nvPr/>
        </p:nvSpPr>
        <p:spPr bwMode="auto">
          <a:xfrm>
            <a:off x="5524872" y="1844824"/>
            <a:ext cx="1927448" cy="533400"/>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None/>
            </a:pPr>
            <a:r>
              <a:rPr lang="zh-CN" altLang="en-US" sz="2400" dirty="0">
                <a:latin typeface="华文中宋" panose="02010600040101010101" pitchFamily="2" charset="-122"/>
                <a:ea typeface="华文中宋" panose="02010600040101010101" pitchFamily="2" charset="-122"/>
              </a:rPr>
              <a:t>样品构造</a:t>
            </a:r>
            <a:endParaRPr lang="en-US" altLang="zh-CN" sz="2400" dirty="0">
              <a:latin typeface="华文中宋" panose="02010600040101010101" pitchFamily="2" charset="-122"/>
              <a:ea typeface="华文中宋" panose="02010600040101010101" pitchFamily="2" charset="-122"/>
            </a:endParaRPr>
          </a:p>
        </p:txBody>
      </p:sp>
      <p:sp>
        <p:nvSpPr>
          <p:cNvPr id="31" name="Line 34"/>
          <p:cNvSpPr>
            <a:spLocks noChangeShapeType="1"/>
          </p:cNvSpPr>
          <p:nvPr/>
        </p:nvSpPr>
        <p:spPr bwMode="auto">
          <a:xfrm>
            <a:off x="3187824" y="2060848"/>
            <a:ext cx="2337048" cy="12576"/>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32" name="Rectangle 3"/>
          <p:cNvSpPr txBox="1">
            <a:spLocks noChangeArrowheads="1"/>
          </p:cNvSpPr>
          <p:nvPr/>
        </p:nvSpPr>
        <p:spPr bwMode="auto">
          <a:xfrm>
            <a:off x="5529779" y="3359996"/>
            <a:ext cx="3671664" cy="533400"/>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None/>
            </a:pPr>
            <a:r>
              <a:rPr lang="zh-CN" altLang="en-US" sz="2400" dirty="0" smtClean="0">
                <a:latin typeface="华文中宋" panose="02010600040101010101" pitchFamily="2" charset="-122"/>
                <a:ea typeface="华文中宋" panose="02010600040101010101" pitchFamily="2" charset="-122"/>
              </a:rPr>
              <a:t>计算部分主体</a:t>
            </a:r>
            <a:endParaRPr lang="en-US" altLang="zh-CN" sz="2400" dirty="0">
              <a:latin typeface="华文中宋" panose="02010600040101010101" pitchFamily="2" charset="-122"/>
              <a:ea typeface="华文中宋" panose="02010600040101010101" pitchFamily="2" charset="-122"/>
            </a:endParaRPr>
          </a:p>
        </p:txBody>
      </p:sp>
      <p:sp>
        <p:nvSpPr>
          <p:cNvPr id="33" name="Line 34"/>
          <p:cNvSpPr>
            <a:spLocks noChangeShapeType="1"/>
          </p:cNvSpPr>
          <p:nvPr/>
        </p:nvSpPr>
        <p:spPr bwMode="auto">
          <a:xfrm>
            <a:off x="3187824" y="3628256"/>
            <a:ext cx="2286440" cy="1676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
        <p:nvSpPr>
          <p:cNvPr id="34" name="Rectangle 3"/>
          <p:cNvSpPr txBox="1">
            <a:spLocks noChangeArrowheads="1"/>
          </p:cNvSpPr>
          <p:nvPr/>
        </p:nvSpPr>
        <p:spPr bwMode="auto">
          <a:xfrm>
            <a:off x="5497582" y="6165304"/>
            <a:ext cx="3671664" cy="533400"/>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None/>
            </a:pPr>
            <a:r>
              <a:rPr lang="zh-CN" altLang="en-US" sz="2400" dirty="0" smtClean="0">
                <a:latin typeface="华文中宋" panose="02010600040101010101" pitchFamily="2" charset="-122"/>
                <a:ea typeface="华文中宋" panose="02010600040101010101" pitchFamily="2" charset="-122"/>
              </a:rPr>
              <a:t>输出微观、宏观参数</a:t>
            </a:r>
            <a:endParaRPr lang="en-US" altLang="zh-CN" sz="2400" dirty="0">
              <a:latin typeface="华文中宋" panose="02010600040101010101" pitchFamily="2" charset="-122"/>
              <a:ea typeface="华文中宋" panose="02010600040101010101" pitchFamily="2" charset="-122"/>
            </a:endParaRPr>
          </a:p>
        </p:txBody>
      </p:sp>
      <p:sp>
        <p:nvSpPr>
          <p:cNvPr id="35" name="Line 34"/>
          <p:cNvSpPr>
            <a:spLocks noChangeShapeType="1"/>
          </p:cNvSpPr>
          <p:nvPr/>
        </p:nvSpPr>
        <p:spPr bwMode="auto">
          <a:xfrm>
            <a:off x="3155627" y="6433564"/>
            <a:ext cx="2286440" cy="16768"/>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endParaRPr lang="zh-CN" altLang="en-US"/>
          </a:p>
        </p:txBody>
      </p:sp>
    </p:spTree>
    <p:extLst>
      <p:ext uri="{BB962C8B-B14F-4D97-AF65-F5344CB8AC3E}">
        <p14:creationId xmlns:p14="http://schemas.microsoft.com/office/powerpoint/2010/main" val="2629908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slide(fromLeft)">
                                      <p:cBhvr>
                                        <p:cTn id="7" dur="500"/>
                                        <p:tgtEl>
                                          <p:spTgt spid="31"/>
                                        </p:tgtEl>
                                      </p:cBhvr>
                                    </p:animEffect>
                                  </p:childTnLst>
                                </p:cTn>
                              </p:par>
                            </p:childTnLst>
                          </p:cTn>
                        </p:par>
                        <p:par>
                          <p:cTn id="8" fill="hold">
                            <p:stCondLst>
                              <p:cond delay="500"/>
                            </p:stCondLst>
                            <p:childTnLst>
                              <p:par>
                                <p:cTn id="9" presetID="23" presetClass="entr" presetSubtype="16" fill="hold" grpId="0" nodeType="afterEffect">
                                  <p:stCondLst>
                                    <p:cond delay="0"/>
                                  </p:stCondLst>
                                  <p:childTnLst>
                                    <p:set>
                                      <p:cBhvr>
                                        <p:cTn id="10" dur="1" fill="hold">
                                          <p:stCondLst>
                                            <p:cond delay="0"/>
                                          </p:stCondLst>
                                        </p:cTn>
                                        <p:tgtEl>
                                          <p:spTgt spid="30">
                                            <p:txEl>
                                              <p:pRg st="0" end="0"/>
                                            </p:txEl>
                                          </p:spTgt>
                                        </p:tgtEl>
                                        <p:attrNameLst>
                                          <p:attrName>style.visibility</p:attrName>
                                        </p:attrNameLst>
                                      </p:cBhvr>
                                      <p:to>
                                        <p:strVal val="visible"/>
                                      </p:to>
                                    </p:set>
                                    <p:anim calcmode="lin" valueType="num">
                                      <p:cBhvr>
                                        <p:cTn id="11"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12" dur="500" fill="hold"/>
                                        <p:tgtEl>
                                          <p:spTgt spid="30">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33"/>
                                        </p:tgtEl>
                                        <p:attrNameLst>
                                          <p:attrName>style.visibility</p:attrName>
                                        </p:attrNameLst>
                                      </p:cBhvr>
                                      <p:to>
                                        <p:strVal val="visible"/>
                                      </p:to>
                                    </p:set>
                                    <p:animEffect transition="in" filter="slide(fromLeft)">
                                      <p:cBhvr>
                                        <p:cTn id="17" dur="500"/>
                                        <p:tgtEl>
                                          <p:spTgt spid="33"/>
                                        </p:tgtEl>
                                      </p:cBhvr>
                                    </p:animEffect>
                                  </p:childTnLst>
                                </p:cTn>
                              </p:par>
                            </p:childTnLst>
                          </p:cTn>
                        </p:par>
                        <p:par>
                          <p:cTn id="18" fill="hold">
                            <p:stCondLst>
                              <p:cond delay="500"/>
                            </p:stCondLst>
                            <p:childTnLst>
                              <p:par>
                                <p:cTn id="19" presetID="23" presetClass="entr" presetSubtype="16" fill="hold" grpId="0" nodeType="afterEffect">
                                  <p:stCondLst>
                                    <p:cond delay="0"/>
                                  </p:stCondLst>
                                  <p:childTnLst>
                                    <p:set>
                                      <p:cBhvr>
                                        <p:cTn id="20" dur="1" fill="hold">
                                          <p:stCondLst>
                                            <p:cond delay="0"/>
                                          </p:stCondLst>
                                        </p:cTn>
                                        <p:tgtEl>
                                          <p:spTgt spid="32">
                                            <p:txEl>
                                              <p:pRg st="0" end="0"/>
                                            </p:txEl>
                                          </p:spTgt>
                                        </p:tgtEl>
                                        <p:attrNameLst>
                                          <p:attrName>style.visibility</p:attrName>
                                        </p:attrNameLst>
                                      </p:cBhvr>
                                      <p:to>
                                        <p:strVal val="visible"/>
                                      </p:to>
                                    </p:set>
                                    <p:anim calcmode="lin" valueType="num">
                                      <p:cBhvr>
                                        <p:cTn id="21" dur="500" fill="hold"/>
                                        <p:tgtEl>
                                          <p:spTgt spid="32">
                                            <p:txEl>
                                              <p:pRg st="0" end="0"/>
                                            </p:txEl>
                                          </p:spTgt>
                                        </p:tgtEl>
                                        <p:attrNameLst>
                                          <p:attrName>ppt_w</p:attrName>
                                        </p:attrNameLst>
                                      </p:cBhvr>
                                      <p:tavLst>
                                        <p:tav tm="0">
                                          <p:val>
                                            <p:fltVal val="0"/>
                                          </p:val>
                                        </p:tav>
                                        <p:tav tm="100000">
                                          <p:val>
                                            <p:strVal val="#ppt_w"/>
                                          </p:val>
                                        </p:tav>
                                      </p:tavLst>
                                    </p:anim>
                                    <p:anim calcmode="lin" valueType="num">
                                      <p:cBhvr>
                                        <p:cTn id="22" dur="500" fill="hold"/>
                                        <p:tgtEl>
                                          <p:spTgt spid="3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35"/>
                                        </p:tgtEl>
                                        <p:attrNameLst>
                                          <p:attrName>style.visibility</p:attrName>
                                        </p:attrNameLst>
                                      </p:cBhvr>
                                      <p:to>
                                        <p:strVal val="visible"/>
                                      </p:to>
                                    </p:set>
                                    <p:animEffect transition="in" filter="slide(fromLeft)">
                                      <p:cBhvr>
                                        <p:cTn id="27" dur="500"/>
                                        <p:tgtEl>
                                          <p:spTgt spid="35"/>
                                        </p:tgtEl>
                                      </p:cBhvr>
                                    </p:animEffect>
                                  </p:childTnLst>
                                </p:cTn>
                              </p:par>
                            </p:childTnLst>
                          </p:cTn>
                        </p:par>
                        <p:par>
                          <p:cTn id="28" fill="hold">
                            <p:stCondLst>
                              <p:cond delay="500"/>
                            </p:stCondLst>
                            <p:childTnLst>
                              <p:par>
                                <p:cTn id="29" presetID="23" presetClass="entr" presetSubtype="16" fill="hold" grpId="0" nodeType="afterEffect">
                                  <p:stCondLst>
                                    <p:cond delay="0"/>
                                  </p:stCondLst>
                                  <p:childTnLst>
                                    <p:set>
                                      <p:cBhvr>
                                        <p:cTn id="30" dur="1" fill="hold">
                                          <p:stCondLst>
                                            <p:cond delay="0"/>
                                          </p:stCondLst>
                                        </p:cTn>
                                        <p:tgtEl>
                                          <p:spTgt spid="34">
                                            <p:txEl>
                                              <p:pRg st="0" end="0"/>
                                            </p:txEl>
                                          </p:spTgt>
                                        </p:tgtEl>
                                        <p:attrNameLst>
                                          <p:attrName>style.visibility</p:attrName>
                                        </p:attrNameLst>
                                      </p:cBhvr>
                                      <p:to>
                                        <p:strVal val="visible"/>
                                      </p:to>
                                    </p:set>
                                    <p:anim calcmode="lin" valueType="num">
                                      <p:cBhvr>
                                        <p:cTn id="31" dur="500" fill="hold"/>
                                        <p:tgtEl>
                                          <p:spTgt spid="34">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34">
                                            <p:txEl>
                                              <p:pRg st="0" end="0"/>
                                            </p:txEl>
                                          </p:spTgt>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autoUpdateAnimBg="0" advAuto="0"/>
      <p:bldP spid="31" grpId="0" animBg="1"/>
      <p:bldP spid="32" grpId="0" build="p" autoUpdateAnimBg="0" advAuto="0"/>
      <p:bldP spid="33" grpId="0" animBg="1"/>
      <p:bldP spid="34" grpId="0" build="p" autoUpdateAnimBg="0" advAuto="0"/>
      <p:bldP spid="3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a:effectLst>
                  <a:outerShdw blurRad="38100" dist="38100" dir="2700000" algn="tl">
                    <a:srgbClr val="C0C0C0"/>
                  </a:outerShdw>
                </a:effectLst>
              </a:rPr>
              <a:t>样品构造</a:t>
            </a:r>
          </a:p>
        </p:txBody>
      </p:sp>
      <p:sp>
        <p:nvSpPr>
          <p:cNvPr id="3" name="Rectangle 4"/>
          <p:cNvSpPr txBox="1">
            <a:spLocks noChangeArrowheads="1"/>
          </p:cNvSpPr>
          <p:nvPr/>
        </p:nvSpPr>
        <p:spPr bwMode="auto">
          <a:xfrm>
            <a:off x="827584" y="2060848"/>
            <a:ext cx="7056783" cy="3879453"/>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zh-CN" altLang="en-US" b="1" dirty="0" smtClean="0">
                <a:latin typeface="+mn-ea"/>
              </a:rPr>
              <a:t>样品构造：原子空间排布</a:t>
            </a:r>
            <a:endParaRPr lang="en-US" altLang="zh-CN" b="1" dirty="0" smtClean="0">
              <a:latin typeface="+mn-ea"/>
            </a:endParaRPr>
          </a:p>
          <a:p>
            <a:r>
              <a:rPr lang="zh-CN" altLang="en-US" dirty="0" smtClean="0"/>
              <a:t>组成晶体的粒子（原子、离子或分子）在空间的排</a:t>
            </a:r>
          </a:p>
          <a:p>
            <a:r>
              <a:rPr lang="zh-CN" altLang="en-US" dirty="0" smtClean="0"/>
              <a:t>列都是周期性的有规则的，我们称之为</a:t>
            </a:r>
            <a:r>
              <a:rPr lang="zh-CN" altLang="en-US" dirty="0" smtClean="0">
                <a:solidFill>
                  <a:srgbClr val="CC3300"/>
                </a:solidFill>
              </a:rPr>
              <a:t>长程有序</a:t>
            </a:r>
            <a:r>
              <a:rPr lang="zh-CN" altLang="en-US" dirty="0" smtClean="0"/>
              <a:t>；</a:t>
            </a:r>
          </a:p>
          <a:p>
            <a:r>
              <a:rPr lang="zh-CN" altLang="en-US" dirty="0" smtClean="0"/>
              <a:t>而非晶态固体内部则是</a:t>
            </a:r>
            <a:r>
              <a:rPr lang="zh-CN" altLang="en-US" dirty="0" smtClean="0">
                <a:solidFill>
                  <a:srgbClr val="CC3300"/>
                </a:solidFill>
              </a:rPr>
              <a:t>长程无序</a:t>
            </a:r>
            <a:r>
              <a:rPr lang="zh-CN" altLang="en-US" dirty="0" smtClean="0"/>
              <a:t>的。</a:t>
            </a:r>
          </a:p>
          <a:p>
            <a:pPr>
              <a:spcBef>
                <a:spcPct val="0"/>
              </a:spcBef>
            </a:pPr>
            <a:endParaRPr lang="en-US" altLang="zh-CN" b="1" dirty="0" smtClean="0">
              <a:latin typeface="+mn-ea"/>
            </a:endParaRPr>
          </a:p>
          <a:p>
            <a:pPr marL="457200" lvl="1" indent="0">
              <a:spcBef>
                <a:spcPct val="0"/>
              </a:spcBef>
              <a:buNone/>
            </a:pPr>
            <a:endParaRPr lang="zh-CN" altLang="en-US" b="1" dirty="0">
              <a:latin typeface="+mn-ea"/>
            </a:endParaRPr>
          </a:p>
        </p:txBody>
      </p:sp>
      <p:pic>
        <p:nvPicPr>
          <p:cNvPr id="2" name="图片 1"/>
          <p:cNvPicPr>
            <a:picLocks noChangeAspect="1"/>
          </p:cNvPicPr>
          <p:nvPr/>
        </p:nvPicPr>
        <p:blipFill>
          <a:blip r:embed="rId3"/>
          <a:stretch>
            <a:fillRect/>
          </a:stretch>
        </p:blipFill>
        <p:spPr>
          <a:xfrm>
            <a:off x="2267744" y="3501008"/>
            <a:ext cx="4386634" cy="2162583"/>
          </a:xfrm>
          <a:prstGeom prst="rect">
            <a:avLst/>
          </a:prstGeom>
        </p:spPr>
      </p:pic>
    </p:spTree>
    <p:extLst>
      <p:ext uri="{BB962C8B-B14F-4D97-AF65-F5344CB8AC3E}">
        <p14:creationId xmlns:p14="http://schemas.microsoft.com/office/powerpoint/2010/main" val="12866757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smtClean="0">
                <a:effectLst>
                  <a:outerShdw blurRad="38100" dist="38100" dir="2700000" algn="tl">
                    <a:srgbClr val="C0C0C0"/>
                  </a:outerShdw>
                </a:effectLst>
              </a:rPr>
              <a:t>样品构造</a:t>
            </a:r>
            <a:endParaRPr lang="zh-CN" altLang="en-US" sz="2800" dirty="0">
              <a:effectLst>
                <a:outerShdw blurRad="38100" dist="38100" dir="2700000" algn="tl">
                  <a:srgbClr val="C0C0C0"/>
                </a:outerShdw>
              </a:effectLst>
            </a:endParaRPr>
          </a:p>
        </p:txBody>
      </p:sp>
      <p:sp>
        <p:nvSpPr>
          <p:cNvPr id="3" name="Rectangle 4"/>
          <p:cNvSpPr txBox="1">
            <a:spLocks noChangeArrowheads="1"/>
          </p:cNvSpPr>
          <p:nvPr/>
        </p:nvSpPr>
        <p:spPr bwMode="auto">
          <a:xfrm>
            <a:off x="827584" y="2276872"/>
            <a:ext cx="7856041" cy="3879453"/>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buNone/>
            </a:pPr>
            <a:r>
              <a:rPr lang="zh-CN" altLang="en-US" dirty="0"/>
              <a:t/>
            </a:r>
            <a:br>
              <a:rPr lang="zh-CN" altLang="en-US" dirty="0"/>
            </a:br>
            <a:endParaRPr lang="zh-CN" altLang="en-US" b="1" dirty="0">
              <a:latin typeface="+mn-ea"/>
            </a:endParaRPr>
          </a:p>
        </p:txBody>
      </p:sp>
      <p:sp>
        <p:nvSpPr>
          <p:cNvPr id="4" name="Rectangle 4"/>
          <p:cNvSpPr txBox="1">
            <a:spLocks noChangeArrowheads="1"/>
          </p:cNvSpPr>
          <p:nvPr/>
        </p:nvSpPr>
        <p:spPr bwMode="auto">
          <a:xfrm>
            <a:off x="539552" y="2276872"/>
            <a:ext cx="8596187" cy="3879453"/>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zh-CN" altLang="en-US" b="1" dirty="0" smtClean="0">
                <a:latin typeface="+mn-ea"/>
              </a:rPr>
              <a:t>样品的构造：原子速度</a:t>
            </a:r>
            <a:endParaRPr lang="en-US" altLang="zh-CN" b="1" dirty="0" smtClean="0">
              <a:latin typeface="+mn-ea"/>
            </a:endParaRPr>
          </a:p>
          <a:p>
            <a:r>
              <a:rPr lang="en-US" altLang="zh-CN" dirty="0" smtClean="0"/>
              <a:t>Boltzmann</a:t>
            </a:r>
            <a:r>
              <a:rPr lang="zh-CN" altLang="en-US" dirty="0" smtClean="0">
                <a:ea typeface="华文中宋" panose="02010600040101010101" pitchFamily="2" charset="-122"/>
              </a:rPr>
              <a:t>能量均分定理</a:t>
            </a:r>
            <a:r>
              <a:rPr lang="en-US" altLang="zh-CN" dirty="0" smtClean="0">
                <a:ea typeface="华文中宋" panose="02010600040101010101" pitchFamily="2" charset="-122"/>
              </a:rPr>
              <a:t>-</a:t>
            </a:r>
            <a:r>
              <a:rPr lang="en-US" altLang="zh-CN" dirty="0" smtClean="0"/>
              <a:t>——</a:t>
            </a:r>
            <a:r>
              <a:rPr lang="zh-CN" altLang="en-US" dirty="0" smtClean="0"/>
              <a:t>对于处在温度为</a:t>
            </a:r>
            <a:r>
              <a:rPr lang="en-US" altLang="zh-CN" i="1" dirty="0" smtClean="0"/>
              <a:t>T</a:t>
            </a:r>
            <a:r>
              <a:rPr lang="zh-CN" altLang="en-US" dirty="0" smtClean="0"/>
              <a:t>的平衡状态的经典系统，粒子</a:t>
            </a:r>
          </a:p>
          <a:p>
            <a:r>
              <a:rPr lang="zh-CN" altLang="en-US" dirty="0" smtClean="0"/>
              <a:t>能量中每一个</a:t>
            </a:r>
            <a:r>
              <a:rPr lang="zh-CN" altLang="en-US" dirty="0" smtClean="0">
                <a:solidFill>
                  <a:srgbClr val="CC3300"/>
                </a:solidFill>
              </a:rPr>
              <a:t>平方项的平均值</a:t>
            </a:r>
            <a:r>
              <a:rPr lang="zh-CN" altLang="en-US" dirty="0" smtClean="0"/>
              <a:t>等于</a:t>
            </a:r>
            <a:r>
              <a:rPr lang="en-US" altLang="zh-CN" i="1" dirty="0" err="1" smtClean="0"/>
              <a:t>k</a:t>
            </a:r>
            <a:r>
              <a:rPr lang="en-US" altLang="zh-CN" i="1" baseline="-25000" dirty="0" err="1" smtClean="0"/>
              <a:t>B</a:t>
            </a:r>
            <a:r>
              <a:rPr lang="en-US" altLang="zh-CN" i="1" dirty="0" err="1" smtClean="0"/>
              <a:t>T</a:t>
            </a:r>
            <a:r>
              <a:rPr lang="en-US" altLang="zh-CN" dirty="0" smtClean="0"/>
              <a:t>/2</a:t>
            </a:r>
            <a:r>
              <a:rPr lang="zh-CN" altLang="en-US" dirty="0" smtClean="0"/>
              <a:t>。</a:t>
            </a:r>
            <a:endParaRPr lang="en-US" altLang="zh-CN" dirty="0" smtClean="0"/>
          </a:p>
          <a:p>
            <a:r>
              <a:rPr lang="en-US" altLang="zh-CN" dirty="0" smtClean="0">
                <a:solidFill>
                  <a:schemeClr val="tx2"/>
                </a:solidFill>
                <a:effectLst>
                  <a:outerShdw blurRad="38100" dist="38100" dir="2700000" algn="tl">
                    <a:srgbClr val="C0C0C0"/>
                  </a:outerShdw>
                </a:effectLst>
                <a:latin typeface="黑体" pitchFamily="49" charset="-122"/>
                <a:ea typeface="黑体" pitchFamily="49" charset="-122"/>
              </a:rPr>
              <a:t>Maxwell </a:t>
            </a:r>
            <a:r>
              <a:rPr lang="zh-CN" altLang="en-US" dirty="0" smtClean="0">
                <a:solidFill>
                  <a:schemeClr val="tx2"/>
                </a:solidFill>
                <a:effectLst>
                  <a:outerShdw blurRad="38100" dist="38100" dir="2700000" algn="tl">
                    <a:srgbClr val="C0C0C0"/>
                  </a:outerShdw>
                </a:effectLst>
                <a:latin typeface="黑体" pitchFamily="49" charset="-122"/>
                <a:ea typeface="黑体" pitchFamily="49" charset="-122"/>
              </a:rPr>
              <a:t>速率分布，方向随机</a:t>
            </a:r>
          </a:p>
          <a:p>
            <a:endParaRPr lang="zh-CN" altLang="en-US" dirty="0" smtClean="0"/>
          </a:p>
          <a:p>
            <a:pPr marL="0" indent="0">
              <a:spcBef>
                <a:spcPct val="0"/>
              </a:spcBef>
              <a:buNone/>
            </a:pPr>
            <a:r>
              <a:rPr lang="zh-CN" altLang="en-US" dirty="0" smtClean="0"/>
              <a:t/>
            </a:r>
            <a:br>
              <a:rPr lang="zh-CN" altLang="en-US" dirty="0" smtClean="0"/>
            </a:br>
            <a:r>
              <a:rPr lang="zh-CN" altLang="en-US" dirty="0" smtClean="0"/>
              <a:t/>
            </a:r>
            <a:br>
              <a:rPr lang="zh-CN" altLang="en-US" dirty="0" smtClean="0"/>
            </a:br>
            <a:endParaRPr lang="en-US" altLang="zh-CN" b="1" dirty="0" smtClean="0">
              <a:latin typeface="+mn-ea"/>
            </a:endParaRPr>
          </a:p>
          <a:p>
            <a:pPr marL="457200" lvl="1" indent="0">
              <a:spcBef>
                <a:spcPct val="0"/>
              </a:spcBef>
              <a:buNone/>
            </a:pPr>
            <a:endParaRPr lang="en-US" altLang="zh-CN" b="1" dirty="0" smtClean="0">
              <a:latin typeface="+mn-ea"/>
            </a:endParaRPr>
          </a:p>
          <a:p>
            <a:pPr marL="457200" lvl="1" indent="0">
              <a:spcBef>
                <a:spcPct val="0"/>
              </a:spcBef>
              <a:buNone/>
            </a:pPr>
            <a:endParaRPr lang="zh-CN" altLang="en-US" b="1" dirty="0">
              <a:latin typeface="+mn-ea"/>
            </a:endParaRPr>
          </a:p>
        </p:txBody>
      </p:sp>
      <p:graphicFrame>
        <p:nvGraphicFramePr>
          <p:cNvPr id="6" name="Object 2"/>
          <p:cNvGraphicFramePr>
            <a:graphicFrameLocks noChangeAspect="1"/>
          </p:cNvGraphicFramePr>
          <p:nvPr>
            <p:extLst>
              <p:ext uri="{D42A27DB-BD31-4B8C-83A1-F6EECF244321}">
                <p14:modId xmlns:p14="http://schemas.microsoft.com/office/powerpoint/2010/main" val="2888573623"/>
              </p:ext>
            </p:extLst>
          </p:nvPr>
        </p:nvGraphicFramePr>
        <p:xfrm>
          <a:off x="4572000" y="3745457"/>
          <a:ext cx="3524995" cy="562079"/>
        </p:xfrm>
        <a:graphic>
          <a:graphicData uri="http://schemas.openxmlformats.org/presentationml/2006/ole">
            <mc:AlternateContent xmlns:mc="http://schemas.openxmlformats.org/markup-compatibility/2006">
              <mc:Choice xmlns:v="urn:schemas-microsoft-com:vml" Requires="v">
                <p:oleObj spid="_x0000_s19470" name="Equation" r:id="rId4" imgW="2171520" imgH="469800" progId="Equation.3">
                  <p:embed/>
                </p:oleObj>
              </mc:Choice>
              <mc:Fallback>
                <p:oleObj name="Equation" r:id="rId4" imgW="2171520" imgH="469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0" y="3745457"/>
                        <a:ext cx="3524995" cy="562079"/>
                      </a:xfrm>
                      <a:prstGeom prst="rect">
                        <a:avLst/>
                      </a:prstGeom>
                      <a:solidFill>
                        <a:schemeClr val="bg1"/>
                      </a:solidFill>
                      <a:ln>
                        <a:noFill/>
                      </a:ln>
                      <a:effectLst/>
                    </p:spPr>
                  </p:pic>
                </p:oleObj>
              </mc:Fallback>
            </mc:AlternateContent>
          </a:graphicData>
        </a:graphic>
      </p:graphicFrame>
      <p:graphicFrame>
        <p:nvGraphicFramePr>
          <p:cNvPr id="7" name="Object 3"/>
          <p:cNvGraphicFramePr>
            <a:graphicFrameLocks noChangeAspect="1"/>
          </p:cNvGraphicFramePr>
          <p:nvPr>
            <p:extLst>
              <p:ext uri="{D42A27DB-BD31-4B8C-83A1-F6EECF244321}">
                <p14:modId xmlns:p14="http://schemas.microsoft.com/office/powerpoint/2010/main" val="4211781336"/>
              </p:ext>
            </p:extLst>
          </p:nvPr>
        </p:nvGraphicFramePr>
        <p:xfrm>
          <a:off x="5252132" y="4367668"/>
          <a:ext cx="2164729" cy="648072"/>
        </p:xfrm>
        <a:graphic>
          <a:graphicData uri="http://schemas.openxmlformats.org/presentationml/2006/ole">
            <mc:AlternateContent xmlns:mc="http://schemas.openxmlformats.org/markup-compatibility/2006">
              <mc:Choice xmlns:v="urn:schemas-microsoft-com:vml" Requires="v">
                <p:oleObj spid="_x0000_s19471" name="Equation" r:id="rId6" imgW="1612800" imgH="482400" progId="Equation.3">
                  <p:embed/>
                </p:oleObj>
              </mc:Choice>
              <mc:Fallback>
                <p:oleObj name="Equation" r:id="rId6" imgW="1612800" imgH="4824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52132" y="4367668"/>
                        <a:ext cx="2164729" cy="648072"/>
                      </a:xfrm>
                      <a:prstGeom prst="rect">
                        <a:avLst/>
                      </a:prstGeom>
                      <a:solidFill>
                        <a:schemeClr val="bg1"/>
                      </a:solidFill>
                      <a:ln>
                        <a:noFill/>
                      </a:ln>
                      <a:effectLst/>
                    </p:spPr>
                  </p:pic>
                </p:oleObj>
              </mc:Fallback>
            </mc:AlternateContent>
          </a:graphicData>
        </a:graphic>
      </p:graphicFrame>
      <p:sp>
        <p:nvSpPr>
          <p:cNvPr id="9" name="TextBox 10"/>
          <p:cNvSpPr txBox="1"/>
          <p:nvPr/>
        </p:nvSpPr>
        <p:spPr>
          <a:xfrm>
            <a:off x="899592" y="5301208"/>
            <a:ext cx="7704856" cy="1200329"/>
          </a:xfrm>
          <a:prstGeom prst="rect">
            <a:avLst/>
          </a:prstGeom>
          <a:noFill/>
        </p:spPr>
        <p:txBody>
          <a:bodyPr wrap="square" rtlCol="0">
            <a:spAutoFit/>
          </a:bodyPr>
          <a:lstStyle/>
          <a:p>
            <a:r>
              <a:rPr lang="zh-CN" altLang="en-US" dirty="0" smtClean="0">
                <a:solidFill>
                  <a:srgbClr val="C00000"/>
                </a:solidFill>
              </a:rPr>
              <a:t>一般开始时都是从这个状态开始，平衡后检验系统是否正确；然后再加入其它物理量，例如压力、电场等，研究系统的演化；</a:t>
            </a:r>
            <a:endParaRPr lang="en-US" altLang="zh-CN" dirty="0" smtClean="0">
              <a:solidFill>
                <a:srgbClr val="C00000"/>
              </a:solidFill>
            </a:endParaRPr>
          </a:p>
        </p:txBody>
      </p:sp>
    </p:spTree>
    <p:extLst>
      <p:ext uri="{BB962C8B-B14F-4D97-AF65-F5344CB8AC3E}">
        <p14:creationId xmlns:p14="http://schemas.microsoft.com/office/powerpoint/2010/main" val="109716455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smtClean="0">
                <a:effectLst>
                  <a:outerShdw blurRad="38100" dist="38100" dir="2700000" algn="tl">
                    <a:srgbClr val="C0C0C0"/>
                  </a:outerShdw>
                </a:effectLst>
              </a:rPr>
              <a:t>样品构造</a:t>
            </a:r>
            <a:endParaRPr lang="zh-CN" altLang="en-US" sz="2800" dirty="0">
              <a:effectLst>
                <a:outerShdw blurRad="38100" dist="38100" dir="2700000" algn="tl">
                  <a:srgbClr val="C0C0C0"/>
                </a:outerShdw>
              </a:effectLst>
            </a:endParaRPr>
          </a:p>
        </p:txBody>
      </p:sp>
      <p:sp>
        <p:nvSpPr>
          <p:cNvPr id="3" name="Rectangle 4"/>
          <p:cNvSpPr txBox="1">
            <a:spLocks noChangeArrowheads="1"/>
          </p:cNvSpPr>
          <p:nvPr/>
        </p:nvSpPr>
        <p:spPr bwMode="auto">
          <a:xfrm>
            <a:off x="827584" y="2276872"/>
            <a:ext cx="7856041" cy="3879453"/>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buNone/>
            </a:pPr>
            <a:r>
              <a:rPr lang="zh-CN" altLang="en-US" dirty="0"/>
              <a:t/>
            </a:r>
            <a:br>
              <a:rPr lang="zh-CN" altLang="en-US" dirty="0"/>
            </a:br>
            <a:endParaRPr lang="zh-CN" altLang="en-US" b="1" dirty="0">
              <a:latin typeface="+mn-ea"/>
            </a:endParaRPr>
          </a:p>
        </p:txBody>
      </p:sp>
      <p:sp>
        <p:nvSpPr>
          <p:cNvPr id="4" name="Rectangle 4"/>
          <p:cNvSpPr txBox="1">
            <a:spLocks noChangeArrowheads="1"/>
          </p:cNvSpPr>
          <p:nvPr/>
        </p:nvSpPr>
        <p:spPr bwMode="auto">
          <a:xfrm>
            <a:off x="356259" y="2276872"/>
            <a:ext cx="5079838" cy="3879453"/>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Bef>
                <a:spcPct val="0"/>
              </a:spcBef>
              <a:buNone/>
            </a:pPr>
            <a:r>
              <a:rPr lang="zh-CN" altLang="en-US" b="1" dirty="0" smtClean="0">
                <a:latin typeface="+mn-ea"/>
              </a:rPr>
              <a:t>样品的构造：边界条件</a:t>
            </a:r>
            <a:endParaRPr lang="en-US" altLang="zh-CN" b="1" dirty="0" smtClean="0">
              <a:latin typeface="+mn-ea"/>
            </a:endParaRPr>
          </a:p>
          <a:p>
            <a:pPr>
              <a:spcBef>
                <a:spcPct val="0"/>
              </a:spcBef>
              <a:buClr>
                <a:srgbClr val="C00000"/>
              </a:buClr>
            </a:pPr>
            <a:r>
              <a:rPr lang="zh-CN" altLang="en-US" b="1" dirty="0">
                <a:latin typeface="+mn-ea"/>
              </a:rPr>
              <a:t>固定边界：原子位置固定</a:t>
            </a:r>
            <a:endParaRPr lang="en-US" altLang="zh-CN" b="1" dirty="0">
              <a:latin typeface="+mn-ea"/>
            </a:endParaRPr>
          </a:p>
          <a:p>
            <a:pPr>
              <a:spcBef>
                <a:spcPct val="0"/>
              </a:spcBef>
              <a:buClr>
                <a:srgbClr val="C00000"/>
              </a:buClr>
            </a:pPr>
            <a:r>
              <a:rPr lang="zh-CN" altLang="en-US" b="1" dirty="0">
                <a:latin typeface="+mn-ea"/>
              </a:rPr>
              <a:t>弹性边界：原子收到弹性恢复力作</a:t>
            </a:r>
            <a:r>
              <a:rPr lang="zh-CN" altLang="en-US" b="1" dirty="0" smtClean="0">
                <a:latin typeface="+mn-ea"/>
              </a:rPr>
              <a:t>用</a:t>
            </a:r>
            <a:endParaRPr lang="en-US" altLang="zh-CN" b="1" dirty="0" smtClean="0">
              <a:latin typeface="+mn-ea"/>
            </a:endParaRPr>
          </a:p>
          <a:p>
            <a:pPr>
              <a:spcBef>
                <a:spcPct val="0"/>
              </a:spcBef>
              <a:buClr>
                <a:srgbClr val="C00000"/>
              </a:buClr>
            </a:pPr>
            <a:endParaRPr lang="en-US" altLang="zh-CN" b="1" dirty="0" smtClean="0">
              <a:latin typeface="+mn-ea"/>
            </a:endParaRPr>
          </a:p>
          <a:p>
            <a:pPr>
              <a:spcBef>
                <a:spcPct val="0"/>
              </a:spcBef>
              <a:buClr>
                <a:srgbClr val="C00000"/>
              </a:buClr>
            </a:pPr>
            <a:endParaRPr lang="en-US" altLang="zh-CN" b="1" dirty="0">
              <a:latin typeface="+mn-ea"/>
            </a:endParaRPr>
          </a:p>
          <a:p>
            <a:pPr>
              <a:spcBef>
                <a:spcPct val="0"/>
              </a:spcBef>
              <a:buClr>
                <a:srgbClr val="C00000"/>
              </a:buClr>
            </a:pPr>
            <a:r>
              <a:rPr lang="zh-CN" altLang="en-US" b="1" dirty="0">
                <a:latin typeface="+mn-ea"/>
              </a:rPr>
              <a:t>其它特殊边界（移动、吸收等</a:t>
            </a:r>
            <a:r>
              <a:rPr lang="zh-CN" altLang="en-US" b="1" dirty="0" smtClean="0">
                <a:latin typeface="+mn-ea"/>
              </a:rPr>
              <a:t>）</a:t>
            </a:r>
            <a:endParaRPr lang="en-US" altLang="zh-CN" b="1" dirty="0" smtClean="0">
              <a:latin typeface="+mn-ea"/>
            </a:endParaRPr>
          </a:p>
          <a:p>
            <a:pPr>
              <a:spcBef>
                <a:spcPct val="0"/>
              </a:spcBef>
              <a:buClr>
                <a:srgbClr val="C00000"/>
              </a:buClr>
            </a:pPr>
            <a:r>
              <a:rPr lang="zh-CN" altLang="en-US" b="1" dirty="0">
                <a:latin typeface="+mn-ea"/>
              </a:rPr>
              <a:t>周期边界</a:t>
            </a:r>
            <a:r>
              <a:rPr lang="en-US" altLang="zh-CN" b="1" dirty="0">
                <a:latin typeface="+mn-ea"/>
              </a:rPr>
              <a:t>(Periodic boundary condition, </a:t>
            </a:r>
            <a:r>
              <a:rPr lang="en-US" altLang="zh-CN" b="1" dirty="0" err="1">
                <a:latin typeface="+mn-ea"/>
              </a:rPr>
              <a:t>PBC</a:t>
            </a:r>
            <a:r>
              <a:rPr lang="en-US" altLang="zh-CN" b="1" dirty="0" smtClean="0">
                <a:latin typeface="+mn-ea"/>
              </a:rPr>
              <a:t>)</a:t>
            </a:r>
          </a:p>
          <a:p>
            <a:pPr lvl="1">
              <a:spcBef>
                <a:spcPct val="0"/>
              </a:spcBef>
              <a:buClr>
                <a:srgbClr val="C00000"/>
              </a:buClr>
            </a:pPr>
            <a:r>
              <a:rPr lang="zh-CN" altLang="en-US" b="1" dirty="0" smtClean="0">
                <a:latin typeface="Verdana" pitchFamily="34" charset="0"/>
              </a:rPr>
              <a:t>利用有限的原子模拟无限的系统，除作用势外最重要的物理状态就是边界条件。</a:t>
            </a:r>
            <a:endParaRPr lang="en-US" altLang="zh-CN" b="1" dirty="0">
              <a:latin typeface="Verdana" pitchFamily="34" charset="0"/>
            </a:endParaRPr>
          </a:p>
          <a:p>
            <a:pPr lvl="1">
              <a:spcBef>
                <a:spcPct val="0"/>
              </a:spcBef>
              <a:buClr>
                <a:srgbClr val="C00000"/>
              </a:buClr>
            </a:pPr>
            <a:r>
              <a:rPr lang="zh-CN" altLang="en-US" b="1" dirty="0" smtClean="0">
                <a:latin typeface="Verdana" pitchFamily="34" charset="0"/>
              </a:rPr>
              <a:t>二</a:t>
            </a:r>
            <a:r>
              <a:rPr lang="zh-CN" altLang="en-US" b="1" dirty="0">
                <a:latin typeface="Verdana" pitchFamily="34" charset="0"/>
              </a:rPr>
              <a:t>维：</a:t>
            </a:r>
            <a:r>
              <a:rPr lang="en-US" altLang="zh-CN" b="1" dirty="0">
                <a:latin typeface="Verdana" pitchFamily="34" charset="0"/>
              </a:rPr>
              <a:t>8</a:t>
            </a:r>
            <a:r>
              <a:rPr lang="zh-CN" altLang="en-US" b="1" dirty="0">
                <a:latin typeface="Verdana" pitchFamily="34" charset="0"/>
              </a:rPr>
              <a:t>个</a:t>
            </a:r>
            <a:r>
              <a:rPr lang="zh-CN" altLang="en-US" b="1" dirty="0" smtClean="0">
                <a:latin typeface="Verdana" pitchFamily="34" charset="0"/>
              </a:rPr>
              <a:t>镜像</a:t>
            </a:r>
            <a:r>
              <a:rPr lang="zh-CN" altLang="en-US" b="1" dirty="0">
                <a:latin typeface="Verdana" pitchFamily="34" charset="0"/>
              </a:rPr>
              <a:t>、</a:t>
            </a:r>
            <a:r>
              <a:rPr lang="zh-CN" altLang="en-US" b="1" dirty="0" smtClean="0">
                <a:latin typeface="Verdana" pitchFamily="34" charset="0"/>
              </a:rPr>
              <a:t>三维</a:t>
            </a:r>
            <a:r>
              <a:rPr lang="zh-CN" altLang="en-US" b="1" dirty="0">
                <a:latin typeface="Verdana" pitchFamily="34" charset="0"/>
              </a:rPr>
              <a:t>：</a:t>
            </a:r>
            <a:r>
              <a:rPr lang="en-US" altLang="zh-CN" b="1" dirty="0">
                <a:latin typeface="Verdana" pitchFamily="34" charset="0"/>
              </a:rPr>
              <a:t>26</a:t>
            </a:r>
            <a:r>
              <a:rPr lang="zh-CN" altLang="en-US" b="1" dirty="0">
                <a:latin typeface="Verdana" pitchFamily="34" charset="0"/>
              </a:rPr>
              <a:t>个镜像</a:t>
            </a:r>
            <a:endParaRPr lang="en-US" altLang="zh-CN" b="1" dirty="0">
              <a:latin typeface="Verdana" pitchFamily="34" charset="0"/>
            </a:endParaRPr>
          </a:p>
          <a:p>
            <a:pPr lvl="1">
              <a:spcBef>
                <a:spcPct val="0"/>
              </a:spcBef>
              <a:buClr>
                <a:srgbClr val="C00000"/>
              </a:buClr>
            </a:pPr>
            <a:endParaRPr lang="zh-CN" altLang="en-US" b="1" dirty="0">
              <a:latin typeface="Verdana" pitchFamily="34" charset="0"/>
            </a:endParaRPr>
          </a:p>
          <a:p>
            <a:pPr>
              <a:spcBef>
                <a:spcPct val="0"/>
              </a:spcBef>
              <a:buClr>
                <a:srgbClr val="C00000"/>
              </a:buClr>
            </a:pPr>
            <a:endParaRPr lang="en-US" altLang="zh-CN" b="1" dirty="0">
              <a:latin typeface="+mn-ea"/>
            </a:endParaRPr>
          </a:p>
          <a:p>
            <a:pPr>
              <a:spcBef>
                <a:spcPct val="0"/>
              </a:spcBef>
              <a:buClr>
                <a:srgbClr val="C00000"/>
              </a:buClr>
            </a:pPr>
            <a:r>
              <a:rPr lang="zh-CN" altLang="en-US" b="1" dirty="0">
                <a:latin typeface="+mn-ea"/>
              </a:rPr>
              <a:t/>
            </a:r>
            <a:br>
              <a:rPr lang="zh-CN" altLang="en-US" b="1" dirty="0">
                <a:latin typeface="+mn-ea"/>
              </a:rPr>
            </a:br>
            <a:r>
              <a:rPr lang="zh-CN" altLang="en-US" b="1" dirty="0">
                <a:latin typeface="+mn-ea"/>
              </a:rPr>
              <a:t/>
            </a:r>
            <a:br>
              <a:rPr lang="zh-CN" altLang="en-US" b="1" dirty="0">
                <a:latin typeface="+mn-ea"/>
              </a:rPr>
            </a:br>
            <a:endParaRPr lang="en-US" altLang="zh-CN" b="1" dirty="0">
              <a:latin typeface="+mn-ea"/>
            </a:endParaRPr>
          </a:p>
          <a:p>
            <a:pPr marL="457200" lvl="1" indent="0">
              <a:spcBef>
                <a:spcPct val="0"/>
              </a:spcBef>
              <a:buNone/>
            </a:pPr>
            <a:endParaRPr lang="en-US" altLang="zh-CN" b="1" dirty="0" smtClean="0">
              <a:latin typeface="+mn-ea"/>
            </a:endParaRPr>
          </a:p>
          <a:p>
            <a:pPr marL="457200" lvl="1" indent="0">
              <a:spcBef>
                <a:spcPct val="0"/>
              </a:spcBef>
              <a:buNone/>
            </a:pPr>
            <a:endParaRPr lang="zh-CN" altLang="en-US" b="1" dirty="0">
              <a:latin typeface="+mn-ea"/>
            </a:endParaRPr>
          </a:p>
        </p:txBody>
      </p:sp>
      <p:graphicFrame>
        <p:nvGraphicFramePr>
          <p:cNvPr id="5" name="Object 1029"/>
          <p:cNvGraphicFramePr>
            <a:graphicFrameLocks noChangeAspect="1"/>
          </p:cNvGraphicFramePr>
          <p:nvPr>
            <p:extLst>
              <p:ext uri="{D42A27DB-BD31-4B8C-83A1-F6EECF244321}">
                <p14:modId xmlns:p14="http://schemas.microsoft.com/office/powerpoint/2010/main" val="2182180507"/>
              </p:ext>
            </p:extLst>
          </p:nvPr>
        </p:nvGraphicFramePr>
        <p:xfrm>
          <a:off x="1763688" y="3212976"/>
          <a:ext cx="1140922" cy="547352"/>
        </p:xfrm>
        <a:graphic>
          <a:graphicData uri="http://schemas.openxmlformats.org/presentationml/2006/ole">
            <mc:AlternateContent xmlns:mc="http://schemas.openxmlformats.org/markup-compatibility/2006">
              <mc:Choice xmlns:v="urn:schemas-microsoft-com:vml" Requires="v">
                <p:oleObj spid="_x0000_s20488" name="Equation" r:id="rId4" imgW="799920" imgH="393480" progId="Equation.3">
                  <p:embed/>
                </p:oleObj>
              </mc:Choice>
              <mc:Fallback>
                <p:oleObj name="Equation" r:id="rId4" imgW="79992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3212976"/>
                        <a:ext cx="1140922" cy="547352"/>
                      </a:xfrm>
                      <a:prstGeom prst="rect">
                        <a:avLst/>
                      </a:prstGeom>
                      <a:solidFill>
                        <a:schemeClr val="bg1"/>
                      </a:solidFill>
                      <a:ln>
                        <a:noFill/>
                      </a:ln>
                      <a:effectLst/>
                    </p:spPr>
                  </p:pic>
                </p:oleObj>
              </mc:Fallback>
            </mc:AlternateContent>
          </a:graphicData>
        </a:graphic>
      </p:graphicFrame>
      <p:pic>
        <p:nvPicPr>
          <p:cNvPr id="2" name="图片 1"/>
          <p:cNvPicPr>
            <a:picLocks noChangeAspect="1"/>
          </p:cNvPicPr>
          <p:nvPr/>
        </p:nvPicPr>
        <p:blipFill>
          <a:blip r:embed="rId6"/>
          <a:stretch>
            <a:fillRect/>
          </a:stretch>
        </p:blipFill>
        <p:spPr>
          <a:xfrm>
            <a:off x="5436097" y="1958217"/>
            <a:ext cx="3096343" cy="3079696"/>
          </a:xfrm>
          <a:prstGeom prst="rect">
            <a:avLst/>
          </a:prstGeom>
        </p:spPr>
      </p:pic>
      <p:sp>
        <p:nvSpPr>
          <p:cNvPr id="26" name="矩形 25"/>
          <p:cNvSpPr/>
          <p:nvPr/>
        </p:nvSpPr>
        <p:spPr>
          <a:xfrm>
            <a:off x="5581701" y="5037913"/>
            <a:ext cx="2805133" cy="1323439"/>
          </a:xfrm>
          <a:prstGeom prst="rect">
            <a:avLst/>
          </a:prstGeom>
        </p:spPr>
        <p:txBody>
          <a:bodyPr wrap="square">
            <a:spAutoFit/>
          </a:bodyPr>
          <a:lstStyle/>
          <a:p>
            <a:r>
              <a:rPr lang="zh-CN" altLang="en-US" sz="1600" b="1" dirty="0">
                <a:solidFill>
                  <a:srgbClr val="000000"/>
                </a:solidFill>
                <a:latin typeface="+mn-ea"/>
                <a:ea typeface="+mn-ea"/>
              </a:rPr>
              <a:t>两维下的周期边界条件</a:t>
            </a:r>
            <a:r>
              <a:rPr lang="zh-CN" altLang="en-US" sz="1600" b="1" dirty="0" smtClean="0">
                <a:solidFill>
                  <a:srgbClr val="000000"/>
                </a:solidFill>
                <a:latin typeface="+mn-ea"/>
                <a:ea typeface="+mn-ea"/>
              </a:rPr>
              <a:t>。</a:t>
            </a:r>
            <a:r>
              <a:rPr lang="en-US" altLang="zh-CN" sz="1600" b="1" i="1" dirty="0" err="1" smtClean="0">
                <a:solidFill>
                  <a:srgbClr val="000000"/>
                </a:solidFill>
                <a:latin typeface="+mn-ea"/>
                <a:ea typeface="+mn-ea"/>
              </a:rPr>
              <a:t>i</a:t>
            </a:r>
            <a:r>
              <a:rPr lang="zh-CN" altLang="en-US" sz="1600" b="1" dirty="0">
                <a:solidFill>
                  <a:srgbClr val="000000"/>
                </a:solidFill>
                <a:latin typeface="+mn-ea"/>
                <a:ea typeface="+mn-ea"/>
              </a:rPr>
              <a:t/>
            </a:r>
            <a:br>
              <a:rPr lang="zh-CN" altLang="en-US" sz="1600" b="1" dirty="0">
                <a:solidFill>
                  <a:srgbClr val="000000"/>
                </a:solidFill>
                <a:latin typeface="+mn-ea"/>
                <a:ea typeface="+mn-ea"/>
              </a:rPr>
            </a:br>
            <a:r>
              <a:rPr lang="zh-CN" altLang="en-US" sz="1600" b="1" dirty="0">
                <a:solidFill>
                  <a:srgbClr val="000000"/>
                </a:solidFill>
                <a:latin typeface="+mn-ea"/>
                <a:ea typeface="+mn-ea"/>
              </a:rPr>
              <a:t>粒子不</a:t>
            </a:r>
            <a:r>
              <a:rPr lang="zh-CN" altLang="en-US" sz="1600" b="1" dirty="0" smtClean="0">
                <a:solidFill>
                  <a:srgbClr val="000000"/>
                </a:solidFill>
                <a:latin typeface="+mn-ea"/>
                <a:ea typeface="+mn-ea"/>
              </a:rPr>
              <a:t>与</a:t>
            </a:r>
            <a:r>
              <a:rPr lang="en-US" altLang="zh-CN" sz="1600" b="1" i="1" dirty="0" smtClean="0">
                <a:solidFill>
                  <a:srgbClr val="000000"/>
                </a:solidFill>
                <a:latin typeface="+mn-ea"/>
                <a:ea typeface="+mn-ea"/>
              </a:rPr>
              <a:t>j </a:t>
            </a:r>
            <a:r>
              <a:rPr lang="zh-CN" altLang="en-US" sz="1600" b="1" dirty="0">
                <a:solidFill>
                  <a:srgbClr val="000000"/>
                </a:solidFill>
                <a:latin typeface="+mn-ea"/>
                <a:ea typeface="+mn-ea"/>
              </a:rPr>
              <a:t>粒子直接碰撞，而是与 </a:t>
            </a:r>
            <a:r>
              <a:rPr lang="en-US" altLang="zh-CN" sz="1600" b="1" i="1" dirty="0">
                <a:solidFill>
                  <a:srgbClr val="000000"/>
                </a:solidFill>
                <a:latin typeface="+mn-ea"/>
                <a:ea typeface="+mn-ea"/>
              </a:rPr>
              <a:t>j </a:t>
            </a:r>
            <a:r>
              <a:rPr lang="zh-CN" altLang="en-US" sz="1600" b="1" dirty="0" smtClean="0">
                <a:solidFill>
                  <a:srgbClr val="000000"/>
                </a:solidFill>
                <a:latin typeface="+mn-ea"/>
                <a:ea typeface="+mn-ea"/>
              </a:rPr>
              <a:t>的一</a:t>
            </a:r>
            <a:r>
              <a:rPr lang="zh-CN" altLang="en-US" sz="1600" b="1" dirty="0">
                <a:solidFill>
                  <a:srgbClr val="000000"/>
                </a:solidFill>
                <a:latin typeface="+mn-ea"/>
                <a:ea typeface="+mn-ea"/>
              </a:rPr>
              <a:t>个镜像粒子碰撞。</a:t>
            </a:r>
            <a:br>
              <a:rPr lang="zh-CN" altLang="en-US" sz="1600" b="1" dirty="0">
                <a:solidFill>
                  <a:srgbClr val="000000"/>
                </a:solidFill>
                <a:latin typeface="+mn-ea"/>
                <a:ea typeface="+mn-ea"/>
              </a:rPr>
            </a:br>
            <a:endParaRPr lang="zh-CN" altLang="en-US" sz="1600" b="1" dirty="0">
              <a:latin typeface="+mn-ea"/>
              <a:ea typeface="+mn-ea"/>
            </a:endParaRPr>
          </a:p>
        </p:txBody>
      </p:sp>
    </p:spTree>
    <p:extLst>
      <p:ext uri="{BB962C8B-B14F-4D97-AF65-F5344CB8AC3E}">
        <p14:creationId xmlns:p14="http://schemas.microsoft.com/office/powerpoint/2010/main" val="20813402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a:effectLst>
                  <a:outerShdw blurRad="38100" dist="38100" dir="2700000" algn="tl">
                    <a:srgbClr val="C0C0C0"/>
                  </a:outerShdw>
                </a:effectLst>
              </a:rPr>
              <a:t>样品构造</a:t>
            </a:r>
          </a:p>
        </p:txBody>
      </p:sp>
      <p:sp>
        <p:nvSpPr>
          <p:cNvPr id="3" name="Rectangle 4"/>
          <p:cNvSpPr txBox="1">
            <a:spLocks noChangeArrowheads="1"/>
          </p:cNvSpPr>
          <p:nvPr/>
        </p:nvSpPr>
        <p:spPr bwMode="auto">
          <a:xfrm>
            <a:off x="827584" y="2276872"/>
            <a:ext cx="7856041" cy="3879453"/>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spcBef>
                <a:spcPct val="0"/>
              </a:spcBef>
              <a:buNone/>
            </a:pPr>
            <a:r>
              <a:rPr lang="zh-CN" altLang="en-US" dirty="0"/>
              <a:t/>
            </a:r>
            <a:br>
              <a:rPr lang="zh-CN" altLang="en-US" dirty="0"/>
            </a:br>
            <a:endParaRPr lang="zh-CN" altLang="en-US" b="1" dirty="0">
              <a:latin typeface="+mn-ea"/>
            </a:endParaRPr>
          </a:p>
        </p:txBody>
      </p:sp>
      <p:graphicFrame>
        <p:nvGraphicFramePr>
          <p:cNvPr id="5" name="Object 2"/>
          <p:cNvGraphicFramePr>
            <a:graphicFrameLocks noChangeAspect="1"/>
          </p:cNvGraphicFramePr>
          <p:nvPr/>
        </p:nvGraphicFramePr>
        <p:xfrm>
          <a:off x="5181600" y="1905000"/>
          <a:ext cx="3581400" cy="2936875"/>
        </p:xfrm>
        <a:graphic>
          <a:graphicData uri="http://schemas.openxmlformats.org/presentationml/2006/ole">
            <mc:AlternateContent xmlns:mc="http://schemas.openxmlformats.org/markup-compatibility/2006">
              <mc:Choice xmlns:v="urn:schemas-microsoft-com:vml" Requires="v">
                <p:oleObj spid="_x0000_s21510" name="BMP 图象" r:id="rId4" imgW="3610479" imgH="3180952" progId="PBrush">
                  <p:embed/>
                </p:oleObj>
              </mc:Choice>
              <mc:Fallback>
                <p:oleObj name="BMP 图象" r:id="rId4" imgW="3610479" imgH="3180952"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1600" y="1905000"/>
                        <a:ext cx="3581400" cy="293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5"/>
          <p:cNvSpPr>
            <a:spLocks noChangeArrowheads="1"/>
          </p:cNvSpPr>
          <p:nvPr/>
        </p:nvSpPr>
        <p:spPr bwMode="auto">
          <a:xfrm>
            <a:off x="5251450" y="4881562"/>
            <a:ext cx="3441700" cy="923330"/>
          </a:xfrm>
          <a:prstGeom prst="rect">
            <a:avLst/>
          </a:prstGeom>
          <a:solidFill>
            <a:srgbClr val="CCFFCC"/>
          </a:solidFill>
          <a:ln w="9525" algn="ctr">
            <a:solidFill>
              <a:srgbClr val="FF0000"/>
            </a:solidFill>
            <a:miter lim="800000"/>
            <a:headEnd/>
            <a:tailEnd/>
          </a:ln>
          <a:effectLst/>
        </p:spPr>
        <p:txBody>
          <a:bodyPr wrap="square">
            <a:spAutoFit/>
          </a:bodyPr>
          <a:lstStyle/>
          <a:p>
            <a:pPr>
              <a:spcBef>
                <a:spcPct val="50000"/>
              </a:spcBef>
            </a:pPr>
            <a:r>
              <a:rPr lang="zh-CN" altLang="en-US" dirty="0">
                <a:solidFill>
                  <a:srgbClr val="0000FF"/>
                </a:solidFill>
                <a:latin typeface="Verdana" pitchFamily="34" charset="0"/>
              </a:rPr>
              <a:t>当某个粒子运动出模拟盒子的某一边界时，另外一个影像粒子从另一对立边界进入到此盒子中。</a:t>
            </a:r>
          </a:p>
        </p:txBody>
      </p:sp>
      <p:sp>
        <p:nvSpPr>
          <p:cNvPr id="8" name="Line 6"/>
          <p:cNvSpPr>
            <a:spLocks noChangeShapeType="1"/>
          </p:cNvSpPr>
          <p:nvPr/>
        </p:nvSpPr>
        <p:spPr bwMode="auto">
          <a:xfrm>
            <a:off x="5334000" y="1905000"/>
            <a:ext cx="3200400" cy="0"/>
          </a:xfrm>
          <a:prstGeom prst="line">
            <a:avLst/>
          </a:prstGeom>
          <a:noFill/>
          <a:ln w="9525">
            <a:solidFill>
              <a:schemeClr val="tx1"/>
            </a:solidFill>
            <a:miter lim="800000"/>
            <a:headEnd/>
            <a:tailEnd/>
          </a:ln>
          <a:effectLst/>
        </p:spPr>
        <p:txBody>
          <a:bodyPr wrap="none"/>
          <a:lstStyle/>
          <a:p>
            <a:endParaRPr lang="zh-CN" altLang="en-US"/>
          </a:p>
        </p:txBody>
      </p:sp>
      <p:sp>
        <p:nvSpPr>
          <p:cNvPr id="10" name="Rectangle 4"/>
          <p:cNvSpPr txBox="1">
            <a:spLocks noChangeArrowheads="1"/>
          </p:cNvSpPr>
          <p:nvPr/>
        </p:nvSpPr>
        <p:spPr bwMode="auto">
          <a:xfrm>
            <a:off x="356259" y="2276872"/>
            <a:ext cx="5079838" cy="3879453"/>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buClr>
                <a:srgbClr val="C00000"/>
              </a:buClr>
            </a:pPr>
            <a:r>
              <a:rPr lang="zh-CN" altLang="en-US" b="1" dirty="0" smtClean="0">
                <a:latin typeface="+mn-ea"/>
              </a:rPr>
              <a:t>周期边界</a:t>
            </a:r>
            <a:r>
              <a:rPr lang="en-US" altLang="zh-CN" b="1" dirty="0" smtClean="0">
                <a:latin typeface="+mn-ea"/>
              </a:rPr>
              <a:t>(Periodic boundary condition, </a:t>
            </a:r>
            <a:r>
              <a:rPr lang="en-US" altLang="zh-CN" b="1" dirty="0" err="1" smtClean="0">
                <a:latin typeface="+mn-ea"/>
              </a:rPr>
              <a:t>PBC</a:t>
            </a:r>
            <a:r>
              <a:rPr lang="en-US" altLang="zh-CN" b="1" dirty="0" smtClean="0">
                <a:latin typeface="+mn-ea"/>
              </a:rPr>
              <a:t>)</a:t>
            </a:r>
          </a:p>
          <a:p>
            <a:pPr algn="just" eaLnBrk="0" hangingPunct="0">
              <a:lnSpc>
                <a:spcPct val="90000"/>
              </a:lnSpc>
              <a:spcBef>
                <a:spcPct val="100000"/>
              </a:spcBef>
              <a:buClr>
                <a:srgbClr val="FF0000"/>
              </a:buClr>
            </a:pPr>
            <a:r>
              <a:rPr lang="zh-CN" altLang="en-US" b="1" dirty="0">
                <a:solidFill>
                  <a:srgbClr val="000000"/>
                </a:solidFill>
              </a:rPr>
              <a:t>本体体系的近似</a:t>
            </a:r>
            <a:r>
              <a:rPr lang="zh-CN" altLang="en-US" b="1" dirty="0" smtClean="0">
                <a:solidFill>
                  <a:srgbClr val="000000"/>
                </a:solidFill>
              </a:rPr>
              <a:t>：</a:t>
            </a:r>
            <a:endParaRPr lang="en-US" altLang="zh-CN" b="1" dirty="0" smtClean="0">
              <a:solidFill>
                <a:srgbClr val="000000"/>
              </a:solidFill>
            </a:endParaRPr>
          </a:p>
          <a:p>
            <a:pPr lvl="1" algn="just" eaLnBrk="0" hangingPunct="0">
              <a:lnSpc>
                <a:spcPct val="90000"/>
              </a:lnSpc>
              <a:spcBef>
                <a:spcPct val="100000"/>
              </a:spcBef>
              <a:buClr>
                <a:srgbClr val="FF0000"/>
              </a:buClr>
            </a:pPr>
            <a:r>
              <a:rPr lang="zh-CN" altLang="en-US" b="1" dirty="0" smtClean="0">
                <a:solidFill>
                  <a:srgbClr val="000000"/>
                </a:solidFill>
              </a:rPr>
              <a:t>中心</a:t>
            </a:r>
            <a:r>
              <a:rPr lang="zh-CN" altLang="en-US" b="1" dirty="0">
                <a:solidFill>
                  <a:srgbClr val="000000"/>
                </a:solidFill>
              </a:rPr>
              <a:t>盒子在</a:t>
            </a:r>
            <a:r>
              <a:rPr lang="en-US" altLang="zh-CN" b="1" dirty="0">
                <a:solidFill>
                  <a:srgbClr val="000000"/>
                </a:solidFill>
              </a:rPr>
              <a:t>X</a:t>
            </a:r>
            <a:r>
              <a:rPr lang="zh-CN" altLang="en-US" b="1" dirty="0">
                <a:solidFill>
                  <a:srgbClr val="000000"/>
                </a:solidFill>
              </a:rPr>
              <a:t>，</a:t>
            </a:r>
            <a:r>
              <a:rPr lang="en-US" altLang="zh-CN" b="1" dirty="0">
                <a:solidFill>
                  <a:srgbClr val="000000"/>
                </a:solidFill>
              </a:rPr>
              <a:t>Y</a:t>
            </a:r>
            <a:r>
              <a:rPr lang="zh-CN" altLang="en-US" b="1" dirty="0">
                <a:solidFill>
                  <a:srgbClr val="000000"/>
                </a:solidFill>
              </a:rPr>
              <a:t>和</a:t>
            </a:r>
            <a:r>
              <a:rPr lang="en-US" altLang="zh-CN" b="1" dirty="0">
                <a:solidFill>
                  <a:srgbClr val="000000"/>
                </a:solidFill>
              </a:rPr>
              <a:t>Z</a:t>
            </a:r>
            <a:r>
              <a:rPr lang="zh-CN" altLang="en-US" b="1" dirty="0">
                <a:solidFill>
                  <a:srgbClr val="000000"/>
                </a:solidFill>
              </a:rPr>
              <a:t>方向无限扩展；</a:t>
            </a:r>
          </a:p>
          <a:p>
            <a:pPr lvl="1" algn="just" eaLnBrk="0" hangingPunct="0">
              <a:lnSpc>
                <a:spcPct val="90000"/>
              </a:lnSpc>
              <a:spcBef>
                <a:spcPct val="100000"/>
              </a:spcBef>
              <a:buClr>
                <a:srgbClr val="FF0000"/>
              </a:buClr>
            </a:pPr>
            <a:r>
              <a:rPr lang="zh-CN" altLang="en-US" b="1" dirty="0">
                <a:solidFill>
                  <a:srgbClr val="000000"/>
                </a:solidFill>
              </a:rPr>
              <a:t>消除人为形成边界的表面效应；</a:t>
            </a:r>
          </a:p>
          <a:p>
            <a:pPr lvl="1" algn="just" eaLnBrk="0" hangingPunct="0">
              <a:lnSpc>
                <a:spcPct val="90000"/>
              </a:lnSpc>
              <a:spcBef>
                <a:spcPct val="100000"/>
              </a:spcBef>
              <a:buClr>
                <a:srgbClr val="FF0000"/>
              </a:buClr>
            </a:pPr>
            <a:r>
              <a:rPr lang="zh-CN" altLang="en-US" b="1" dirty="0">
                <a:solidFill>
                  <a:srgbClr val="000000"/>
                </a:solidFill>
              </a:rPr>
              <a:t>保证中心盒子中的粒子数恒定。</a:t>
            </a:r>
          </a:p>
          <a:p>
            <a:pPr lvl="1" algn="just" eaLnBrk="0" hangingPunct="0">
              <a:lnSpc>
                <a:spcPct val="90000"/>
              </a:lnSpc>
              <a:spcBef>
                <a:spcPct val="100000"/>
              </a:spcBef>
              <a:buClr>
                <a:srgbClr val="FF0000"/>
              </a:buClr>
            </a:pPr>
            <a:r>
              <a:rPr lang="zh-CN" altLang="en-US" b="1" dirty="0">
                <a:solidFill>
                  <a:srgbClr val="000000"/>
                </a:solidFill>
              </a:rPr>
              <a:t>只需要跟踪中心盒子中各粒子的运动。</a:t>
            </a:r>
          </a:p>
          <a:p>
            <a:pPr>
              <a:spcBef>
                <a:spcPct val="0"/>
              </a:spcBef>
              <a:buClr>
                <a:srgbClr val="C00000"/>
              </a:buClr>
            </a:pPr>
            <a:endParaRPr lang="zh-CN" altLang="en-US" b="1" dirty="0" smtClean="0">
              <a:latin typeface="Verdana" pitchFamily="34" charset="0"/>
            </a:endParaRPr>
          </a:p>
          <a:p>
            <a:pPr marL="0" indent="0">
              <a:spcBef>
                <a:spcPct val="0"/>
              </a:spcBef>
              <a:buClr>
                <a:srgbClr val="C00000"/>
              </a:buClr>
              <a:buNone/>
            </a:pPr>
            <a:r>
              <a:rPr lang="zh-CN" altLang="en-US" b="1" dirty="0" smtClean="0">
                <a:latin typeface="+mn-ea"/>
              </a:rPr>
              <a:t/>
            </a:r>
            <a:br>
              <a:rPr lang="zh-CN" altLang="en-US" b="1" dirty="0" smtClean="0">
                <a:latin typeface="+mn-ea"/>
              </a:rPr>
            </a:br>
            <a:endParaRPr lang="en-US" altLang="zh-CN" b="1" dirty="0" smtClean="0">
              <a:latin typeface="+mn-ea"/>
            </a:endParaRPr>
          </a:p>
          <a:p>
            <a:pPr marL="457200" lvl="1" indent="0">
              <a:spcBef>
                <a:spcPct val="0"/>
              </a:spcBef>
              <a:buNone/>
            </a:pPr>
            <a:endParaRPr lang="en-US" altLang="zh-CN" b="1" dirty="0" smtClean="0">
              <a:latin typeface="+mn-ea"/>
            </a:endParaRPr>
          </a:p>
          <a:p>
            <a:pPr marL="457200" lvl="1" indent="0">
              <a:spcBef>
                <a:spcPct val="0"/>
              </a:spcBef>
              <a:buNone/>
            </a:pPr>
            <a:endParaRPr lang="zh-CN" altLang="en-US" b="1" dirty="0">
              <a:latin typeface="+mn-ea"/>
            </a:endParaRPr>
          </a:p>
        </p:txBody>
      </p:sp>
    </p:spTree>
    <p:extLst>
      <p:ext uri="{BB962C8B-B14F-4D97-AF65-F5344CB8AC3E}">
        <p14:creationId xmlns:p14="http://schemas.microsoft.com/office/powerpoint/2010/main" val="363972052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11"/>
          <p:cNvGraphicFramePr>
            <a:graphicFrameLocks noChangeAspect="1"/>
          </p:cNvGraphicFramePr>
          <p:nvPr>
            <p:extLst>
              <p:ext uri="{D42A27DB-BD31-4B8C-83A1-F6EECF244321}">
                <p14:modId xmlns:p14="http://schemas.microsoft.com/office/powerpoint/2010/main" val="3258529369"/>
              </p:ext>
            </p:extLst>
          </p:nvPr>
        </p:nvGraphicFramePr>
        <p:xfrm>
          <a:off x="877376" y="2155825"/>
          <a:ext cx="2009775" cy="3962400"/>
        </p:xfrm>
        <a:graphic>
          <a:graphicData uri="http://schemas.openxmlformats.org/presentationml/2006/ole">
            <mc:AlternateContent xmlns:mc="http://schemas.openxmlformats.org/markup-compatibility/2006">
              <mc:Choice xmlns:v="urn:schemas-microsoft-com:vml" Requires="v">
                <p:oleObj spid="_x0000_s26632" name="位图图像" r:id="rId3" imgW="1628571" imgH="3476190" progId="Paint.Picture">
                  <p:embed/>
                </p:oleObj>
              </mc:Choice>
              <mc:Fallback>
                <p:oleObj name="位图图像" r:id="rId3" imgW="1628571" imgH="347619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7376" y="2155825"/>
                        <a:ext cx="200977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0" name="Rectangle 2"/>
          <p:cNvSpPr>
            <a:spLocks noChangeArrowheads="1"/>
          </p:cNvSpPr>
          <p:nvPr>
            <p:ph type="title"/>
          </p:nvPr>
        </p:nvSpPr>
        <p:spPr>
          <a:xfrm>
            <a:off x="468313" y="260350"/>
            <a:ext cx="8229600" cy="1143000"/>
          </a:xfrm>
        </p:spPr>
        <p:txBody>
          <a:bodyPr/>
          <a:lstStyle/>
          <a:p>
            <a:r>
              <a:rPr lang="zh-CN" altLang="en-US" sz="2800" dirty="0" smtClean="0">
                <a:effectLst>
                  <a:outerShdw blurRad="38100" dist="38100" dir="2700000" algn="tl">
                    <a:srgbClr val="C0C0C0"/>
                  </a:outerShdw>
                </a:effectLst>
              </a:rPr>
              <a:t>分子动力学模拟流程图</a:t>
            </a:r>
            <a:endParaRPr lang="zh-CN" altLang="en-US" dirty="0"/>
          </a:p>
        </p:txBody>
      </p:sp>
      <p:sp>
        <p:nvSpPr>
          <p:cNvPr id="10" name="Rectangle 5"/>
          <p:cNvSpPr txBox="1">
            <a:spLocks noChangeArrowheads="1"/>
          </p:cNvSpPr>
          <p:nvPr/>
        </p:nvSpPr>
        <p:spPr bwMode="auto">
          <a:xfrm>
            <a:off x="2895600" y="2133600"/>
            <a:ext cx="5257800" cy="5334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None/>
            </a:pPr>
            <a:r>
              <a:rPr lang="zh-CN" altLang="en-US" sz="2400" dirty="0" smtClean="0"/>
              <a:t>初始化粒子的空间位置、初始速度</a:t>
            </a:r>
          </a:p>
          <a:p>
            <a:pPr>
              <a:buFont typeface="Wingdings" panose="05000000000000000000" pitchFamily="2" charset="2"/>
              <a:buNone/>
            </a:pPr>
            <a:endParaRPr lang="en-US" altLang="zh-CN" sz="2400" dirty="0"/>
          </a:p>
        </p:txBody>
      </p:sp>
      <p:sp>
        <p:nvSpPr>
          <p:cNvPr id="15" name="Line 10"/>
          <p:cNvSpPr>
            <a:spLocks noChangeShapeType="1"/>
          </p:cNvSpPr>
          <p:nvPr/>
        </p:nvSpPr>
        <p:spPr bwMode="auto">
          <a:xfrm>
            <a:off x="2590800" y="23622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Tree>
    <p:extLst>
      <p:ext uri="{BB962C8B-B14F-4D97-AF65-F5344CB8AC3E}">
        <p14:creationId xmlns:p14="http://schemas.microsoft.com/office/powerpoint/2010/main" val="322776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ipe(left)">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a:effectLst>
                  <a:outerShdw blurRad="38100" dist="38100" dir="2700000" algn="tl">
                    <a:srgbClr val="C0C0C0"/>
                  </a:outerShdw>
                </a:effectLst>
              </a:rPr>
              <a:t>运动计算</a:t>
            </a:r>
          </a:p>
        </p:txBody>
      </p:sp>
      <p:sp>
        <p:nvSpPr>
          <p:cNvPr id="3" name="Rectangle 4"/>
          <p:cNvSpPr txBox="1">
            <a:spLocks noChangeArrowheads="1"/>
          </p:cNvSpPr>
          <p:nvPr/>
        </p:nvSpPr>
        <p:spPr bwMode="auto">
          <a:xfrm>
            <a:off x="827584" y="2276872"/>
            <a:ext cx="7856041" cy="3879453"/>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ct val="0"/>
              </a:spcBef>
            </a:pPr>
            <a:r>
              <a:rPr lang="zh-CN" altLang="en-US" dirty="0" smtClean="0"/>
              <a:t>根据当前原子的</a:t>
            </a:r>
            <a:r>
              <a:rPr lang="zh-CN" altLang="en-US" dirty="0" smtClean="0">
                <a:solidFill>
                  <a:srgbClr val="FF0000"/>
                </a:solidFill>
              </a:rPr>
              <a:t>位置</a:t>
            </a:r>
            <a:r>
              <a:rPr lang="zh-CN" altLang="en-US" dirty="0" smtClean="0"/>
              <a:t>、</a:t>
            </a:r>
            <a:r>
              <a:rPr lang="zh-CN" altLang="en-US" dirty="0" smtClean="0">
                <a:solidFill>
                  <a:srgbClr val="FF0000"/>
                </a:solidFill>
              </a:rPr>
              <a:t>作用力</a:t>
            </a:r>
            <a:r>
              <a:rPr lang="zh-CN" altLang="en-US" dirty="0" smtClean="0"/>
              <a:t>，下一时刻原子位置、速度等参数是可以确定的：</a:t>
            </a:r>
            <a:endParaRPr lang="en-US" altLang="zh-CN" dirty="0" smtClean="0"/>
          </a:p>
          <a:p>
            <a:pPr>
              <a:spcBef>
                <a:spcPct val="0"/>
              </a:spcBef>
            </a:pPr>
            <a:endParaRPr lang="en-US" altLang="zh-CN" dirty="0" smtClean="0"/>
          </a:p>
        </p:txBody>
      </p:sp>
      <p:pic>
        <p:nvPicPr>
          <p:cNvPr id="9" name="Picture 2051"/>
          <p:cNvPicPr>
            <a:picLocks noChangeAspect="1" noChangeArrowheads="1"/>
          </p:cNvPicPr>
          <p:nvPr/>
        </p:nvPicPr>
        <p:blipFill>
          <a:blip r:embed="rId3" cstate="print"/>
          <a:srcRect/>
          <a:stretch>
            <a:fillRect/>
          </a:stretch>
        </p:blipFill>
        <p:spPr bwMode="auto">
          <a:xfrm>
            <a:off x="5870957" y="3789040"/>
            <a:ext cx="3024336" cy="2054197"/>
          </a:xfrm>
          <a:prstGeom prst="rect">
            <a:avLst/>
          </a:prstGeom>
          <a:noFill/>
          <a:ln w="9525">
            <a:noFill/>
            <a:miter lim="800000"/>
            <a:headEnd/>
            <a:tailEnd/>
          </a:ln>
          <a:effectLst/>
        </p:spPr>
      </p:pic>
      <p:pic>
        <p:nvPicPr>
          <p:cNvPr id="10" name="Picture 2052"/>
          <p:cNvPicPr>
            <a:picLocks noChangeAspect="1" noChangeArrowheads="1"/>
          </p:cNvPicPr>
          <p:nvPr/>
        </p:nvPicPr>
        <p:blipFill>
          <a:blip r:embed="rId4" cstate="print"/>
          <a:srcRect/>
          <a:stretch>
            <a:fillRect/>
          </a:stretch>
        </p:blipFill>
        <p:spPr bwMode="auto">
          <a:xfrm>
            <a:off x="1477379" y="5188655"/>
            <a:ext cx="2469445" cy="510794"/>
          </a:xfrm>
          <a:prstGeom prst="rect">
            <a:avLst/>
          </a:prstGeom>
          <a:noFill/>
          <a:ln w="9525">
            <a:noFill/>
            <a:miter lim="800000"/>
            <a:headEnd/>
            <a:tailEnd/>
          </a:ln>
          <a:effectLst/>
        </p:spPr>
      </p:pic>
      <p:pic>
        <p:nvPicPr>
          <p:cNvPr id="11" name="Picture 2053"/>
          <p:cNvPicPr>
            <a:picLocks noChangeAspect="1" noChangeArrowheads="1"/>
          </p:cNvPicPr>
          <p:nvPr/>
        </p:nvPicPr>
        <p:blipFill>
          <a:blip r:embed="rId5" cstate="print"/>
          <a:srcRect/>
          <a:stretch>
            <a:fillRect/>
          </a:stretch>
        </p:blipFill>
        <p:spPr bwMode="auto">
          <a:xfrm>
            <a:off x="323528" y="3610973"/>
            <a:ext cx="5052810" cy="1120806"/>
          </a:xfrm>
          <a:prstGeom prst="rect">
            <a:avLst/>
          </a:prstGeom>
          <a:noFill/>
          <a:ln w="9525">
            <a:noFill/>
            <a:miter lim="800000"/>
            <a:headEnd/>
            <a:tailEnd/>
          </a:ln>
          <a:effectLst/>
        </p:spPr>
      </p:pic>
      <p:sp>
        <p:nvSpPr>
          <p:cNvPr id="12" name="Text Box 2062"/>
          <p:cNvSpPr txBox="1">
            <a:spLocks noChangeArrowheads="1"/>
          </p:cNvSpPr>
          <p:nvPr/>
        </p:nvSpPr>
        <p:spPr bwMode="auto">
          <a:xfrm>
            <a:off x="1352889" y="3081313"/>
            <a:ext cx="2718427" cy="461665"/>
          </a:xfrm>
          <a:prstGeom prst="rect">
            <a:avLst/>
          </a:prstGeom>
          <a:noFill/>
          <a:ln w="9525">
            <a:noFill/>
            <a:miter lim="800000"/>
            <a:headEnd/>
            <a:tailEnd/>
          </a:ln>
          <a:effectLst/>
        </p:spPr>
        <p:txBody>
          <a:bodyPr wrap="square">
            <a:spAutoFit/>
          </a:bodyPr>
          <a:lstStyle/>
          <a:p>
            <a:r>
              <a:rPr lang="zh-CN" altLang="en-US" sz="2400" dirty="0">
                <a:solidFill>
                  <a:srgbClr val="FF0000"/>
                </a:solidFill>
                <a:latin typeface="方正启体简体" pitchFamily="65" charset="-122"/>
                <a:ea typeface="方正启体简体" pitchFamily="65" charset="-122"/>
              </a:rPr>
              <a:t>牛顿运动定理</a:t>
            </a:r>
          </a:p>
        </p:txBody>
      </p:sp>
    </p:spTree>
    <p:extLst>
      <p:ext uri="{BB962C8B-B14F-4D97-AF65-F5344CB8AC3E}">
        <p14:creationId xmlns:p14="http://schemas.microsoft.com/office/powerpoint/2010/main" val="30992619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a:effectLst>
                  <a:outerShdw blurRad="38100" dist="38100" dir="2700000" algn="tl">
                    <a:srgbClr val="C0C0C0"/>
                  </a:outerShdw>
                </a:effectLst>
              </a:rPr>
              <a:t>运动计算</a:t>
            </a:r>
          </a:p>
        </p:txBody>
      </p:sp>
      <p:pic>
        <p:nvPicPr>
          <p:cNvPr id="13" name="Picture 2"/>
          <p:cNvPicPr>
            <a:picLocks noChangeAspect="1" noChangeArrowheads="1"/>
          </p:cNvPicPr>
          <p:nvPr/>
        </p:nvPicPr>
        <p:blipFill>
          <a:blip r:embed="rId3" cstate="print"/>
          <a:srcRect/>
          <a:stretch>
            <a:fillRect/>
          </a:stretch>
        </p:blipFill>
        <p:spPr bwMode="auto">
          <a:xfrm>
            <a:off x="545358" y="2909842"/>
            <a:ext cx="4645835" cy="1671286"/>
          </a:xfrm>
          <a:prstGeom prst="rect">
            <a:avLst/>
          </a:prstGeom>
          <a:noFill/>
          <a:ln w="9525">
            <a:noFill/>
            <a:miter lim="800000"/>
            <a:headEnd/>
            <a:tailEnd/>
          </a:ln>
          <a:effectLst/>
        </p:spPr>
      </p:pic>
      <p:sp>
        <p:nvSpPr>
          <p:cNvPr id="15" name="Text Box 4"/>
          <p:cNvSpPr txBox="1">
            <a:spLocks noChangeArrowheads="1"/>
          </p:cNvSpPr>
          <p:nvPr/>
        </p:nvSpPr>
        <p:spPr bwMode="auto">
          <a:xfrm>
            <a:off x="544633" y="2204864"/>
            <a:ext cx="2950365" cy="646331"/>
          </a:xfrm>
          <a:prstGeom prst="rect">
            <a:avLst/>
          </a:prstGeom>
          <a:noFill/>
          <a:ln w="9525">
            <a:noFill/>
            <a:miter lim="800000"/>
            <a:headEnd/>
            <a:tailEnd/>
          </a:ln>
          <a:effectLst/>
        </p:spPr>
        <p:txBody>
          <a:bodyPr wrap="square">
            <a:spAutoFit/>
          </a:bodyPr>
          <a:lstStyle/>
          <a:p>
            <a:r>
              <a:rPr lang="zh-CN" altLang="en-US" dirty="0">
                <a:solidFill>
                  <a:srgbClr val="000000"/>
                </a:solidFill>
              </a:rPr>
              <a:t>系统有</a:t>
            </a:r>
            <a:r>
              <a:rPr lang="en-US" altLang="zh-CN" dirty="0">
                <a:solidFill>
                  <a:srgbClr val="000000"/>
                </a:solidFill>
              </a:rPr>
              <a:t>N</a:t>
            </a:r>
            <a:r>
              <a:rPr lang="zh-CN" altLang="en-US" dirty="0">
                <a:solidFill>
                  <a:srgbClr val="000000"/>
                </a:solidFill>
              </a:rPr>
              <a:t>个原子</a:t>
            </a:r>
            <a:r>
              <a:rPr lang="en-US" altLang="zh-CN" dirty="0">
                <a:solidFill>
                  <a:srgbClr val="000000"/>
                </a:solidFill>
              </a:rPr>
              <a:t>/</a:t>
            </a:r>
            <a:r>
              <a:rPr lang="zh-CN" altLang="en-US" dirty="0">
                <a:solidFill>
                  <a:srgbClr val="000000"/>
                </a:solidFill>
              </a:rPr>
              <a:t>粒子构成的孤立系统：</a:t>
            </a:r>
          </a:p>
        </p:txBody>
      </p:sp>
      <p:sp>
        <p:nvSpPr>
          <p:cNvPr id="16" name="Text Box 6"/>
          <p:cNvSpPr txBox="1">
            <a:spLocks noChangeArrowheads="1"/>
          </p:cNvSpPr>
          <p:nvPr/>
        </p:nvSpPr>
        <p:spPr bwMode="auto">
          <a:xfrm>
            <a:off x="539552" y="5118262"/>
            <a:ext cx="4045024" cy="923330"/>
          </a:xfrm>
          <a:prstGeom prst="rect">
            <a:avLst/>
          </a:prstGeom>
          <a:noFill/>
          <a:ln w="9525">
            <a:noFill/>
            <a:miter lim="800000"/>
            <a:headEnd/>
            <a:tailEnd/>
          </a:ln>
          <a:effectLst/>
        </p:spPr>
        <p:txBody>
          <a:bodyPr wrap="square">
            <a:spAutoFit/>
          </a:bodyPr>
          <a:lstStyle/>
          <a:p>
            <a:r>
              <a:rPr lang="zh-CN" altLang="en-US" dirty="0">
                <a:solidFill>
                  <a:srgbClr val="000000"/>
                </a:solidFill>
              </a:rPr>
              <a:t>平衡分子动力学模拟过程中，系统动量守恒且为零；角动量守恒且为零。若知道受力情况，那么原子运动确定。</a:t>
            </a:r>
          </a:p>
        </p:txBody>
      </p:sp>
      <p:pic>
        <p:nvPicPr>
          <p:cNvPr id="17" name="Picture 3"/>
          <p:cNvPicPr>
            <a:picLocks noChangeAspect="1" noChangeArrowheads="1"/>
          </p:cNvPicPr>
          <p:nvPr/>
        </p:nvPicPr>
        <p:blipFill>
          <a:blip r:embed="rId4" cstate="print"/>
          <a:srcRect/>
          <a:stretch>
            <a:fillRect/>
          </a:stretch>
        </p:blipFill>
        <p:spPr bwMode="auto">
          <a:xfrm>
            <a:off x="5436096" y="2057393"/>
            <a:ext cx="3364193" cy="1587631"/>
          </a:xfrm>
          <a:prstGeom prst="rect">
            <a:avLst/>
          </a:prstGeom>
          <a:noFill/>
          <a:ln w="9525">
            <a:noFill/>
            <a:miter lim="800000"/>
            <a:headEnd/>
            <a:tailEnd/>
          </a:ln>
          <a:effectLst/>
        </p:spPr>
      </p:pic>
      <p:pic>
        <p:nvPicPr>
          <p:cNvPr id="18" name="Picture 2"/>
          <p:cNvPicPr>
            <a:picLocks noChangeAspect="1" noChangeArrowheads="1"/>
          </p:cNvPicPr>
          <p:nvPr/>
        </p:nvPicPr>
        <p:blipFill>
          <a:blip r:embed="rId5" cstate="print"/>
          <a:srcRect/>
          <a:stretch>
            <a:fillRect/>
          </a:stretch>
        </p:blipFill>
        <p:spPr bwMode="auto">
          <a:xfrm>
            <a:off x="5508104" y="4581128"/>
            <a:ext cx="3460827" cy="1624160"/>
          </a:xfrm>
          <a:prstGeom prst="rect">
            <a:avLst/>
          </a:prstGeom>
          <a:noFill/>
          <a:ln w="9525">
            <a:noFill/>
            <a:miter lim="800000"/>
            <a:headEnd/>
            <a:tailEnd/>
          </a:ln>
          <a:effectLst/>
        </p:spPr>
      </p:pic>
      <p:sp>
        <p:nvSpPr>
          <p:cNvPr id="19" name="Text Box 14"/>
          <p:cNvSpPr txBox="1">
            <a:spLocks noChangeArrowheads="1"/>
          </p:cNvSpPr>
          <p:nvPr/>
        </p:nvSpPr>
        <p:spPr bwMode="auto">
          <a:xfrm>
            <a:off x="5361079" y="3704799"/>
            <a:ext cx="3059832" cy="646331"/>
          </a:xfrm>
          <a:prstGeom prst="rect">
            <a:avLst/>
          </a:prstGeom>
          <a:noFill/>
          <a:ln w="9525">
            <a:noFill/>
            <a:miter lim="800000"/>
            <a:headEnd/>
            <a:tailEnd/>
          </a:ln>
          <a:effectLst/>
        </p:spPr>
        <p:txBody>
          <a:bodyPr wrap="square">
            <a:spAutoFit/>
          </a:bodyPr>
          <a:lstStyle/>
          <a:p>
            <a:r>
              <a:rPr lang="zh-CN" altLang="en-US" dirty="0">
                <a:solidFill>
                  <a:srgbClr val="000000"/>
                </a:solidFill>
              </a:rPr>
              <a:t>粒子</a:t>
            </a:r>
            <a:r>
              <a:rPr lang="en-US" altLang="zh-CN" dirty="0" err="1">
                <a:solidFill>
                  <a:srgbClr val="000000"/>
                </a:solidFill>
              </a:rPr>
              <a:t>i</a:t>
            </a:r>
            <a:r>
              <a:rPr lang="zh-CN" altLang="en-US" dirty="0">
                <a:solidFill>
                  <a:srgbClr val="000000"/>
                </a:solidFill>
              </a:rPr>
              <a:t>和</a:t>
            </a:r>
            <a:r>
              <a:rPr lang="en-US" altLang="zh-CN" dirty="0">
                <a:solidFill>
                  <a:srgbClr val="000000"/>
                </a:solidFill>
              </a:rPr>
              <a:t>j</a:t>
            </a:r>
            <a:r>
              <a:rPr lang="zh-CN" altLang="en-US" dirty="0">
                <a:solidFill>
                  <a:srgbClr val="000000"/>
                </a:solidFill>
              </a:rPr>
              <a:t>之间的作用力是可以通过作用势能微分得到的：</a:t>
            </a:r>
          </a:p>
        </p:txBody>
      </p:sp>
    </p:spTree>
    <p:extLst>
      <p:ext uri="{BB962C8B-B14F-4D97-AF65-F5344CB8AC3E}">
        <p14:creationId xmlns:p14="http://schemas.microsoft.com/office/powerpoint/2010/main" val="41054947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p:txBody>
          <a:bodyPr/>
          <a:lstStyle/>
          <a:p>
            <a:r>
              <a:rPr lang="zh-CN" altLang="en-US" sz="2800" dirty="0" smtClean="0">
                <a:effectLst>
                  <a:outerShdw blurRad="38100" dist="38100" dir="2700000" algn="tl">
                    <a:srgbClr val="C0C0C0"/>
                  </a:outerShdw>
                </a:effectLst>
              </a:rPr>
              <a:t>基本</a:t>
            </a:r>
            <a:r>
              <a:rPr lang="zh-CN" altLang="en-US" sz="2800" dirty="0">
                <a:effectLst>
                  <a:outerShdw blurRad="38100" dist="38100" dir="2700000" algn="tl">
                    <a:srgbClr val="C0C0C0"/>
                  </a:outerShdw>
                </a:effectLst>
              </a:rPr>
              <a:t>概念</a:t>
            </a:r>
            <a:r>
              <a:rPr lang="en-US" altLang="zh-CN" sz="2800" dirty="0">
                <a:effectLst>
                  <a:outerShdw blurRad="38100" dist="38100" dir="2700000" algn="tl">
                    <a:srgbClr val="C0C0C0"/>
                  </a:outerShdw>
                </a:effectLst>
              </a:rPr>
              <a:t>(Molecular Dynamics</a:t>
            </a:r>
            <a:r>
              <a:rPr lang="zh-CN" altLang="en-US" sz="2800" dirty="0">
                <a:effectLst>
                  <a:outerShdw blurRad="38100" dist="38100" dir="2700000" algn="tl">
                    <a:srgbClr val="C0C0C0"/>
                  </a:outerShdw>
                </a:effectLst>
              </a:rPr>
              <a:t>，</a:t>
            </a:r>
            <a:r>
              <a:rPr lang="en-US" altLang="zh-CN" sz="2800" dirty="0">
                <a:effectLst>
                  <a:outerShdw blurRad="38100" dist="38100" dir="2700000" algn="tl">
                    <a:srgbClr val="C0C0C0"/>
                  </a:outerShdw>
                </a:effectLst>
              </a:rPr>
              <a:t>MD)</a:t>
            </a:r>
            <a:endParaRPr lang="zh-CN" altLang="en-US" sz="2800" dirty="0">
              <a:effectLst>
                <a:outerShdw blurRad="38100" dist="38100" dir="2700000" algn="tl">
                  <a:srgbClr val="C0C0C0"/>
                </a:outerShdw>
              </a:effectLst>
            </a:endParaRPr>
          </a:p>
        </p:txBody>
      </p:sp>
      <p:sp>
        <p:nvSpPr>
          <p:cNvPr id="5124" name="Rectangle 4"/>
          <p:cNvSpPr>
            <a:spLocks noChangeArrowheads="1"/>
          </p:cNvSpPr>
          <p:nvPr>
            <p:ph type="body" sz="half" idx="2"/>
          </p:nvPr>
        </p:nvSpPr>
        <p:spPr>
          <a:xfrm>
            <a:off x="827584" y="2276872"/>
            <a:ext cx="7856041" cy="3879453"/>
          </a:xfrm>
        </p:spPr>
        <p:txBody>
          <a:bodyPr/>
          <a:lstStyle/>
          <a:p>
            <a:pPr>
              <a:lnSpc>
                <a:spcPct val="150000"/>
              </a:lnSpc>
              <a:spcBef>
                <a:spcPct val="0"/>
              </a:spcBef>
            </a:pPr>
            <a:r>
              <a:rPr lang="zh-CN" altLang="en-US" sz="2400" b="1" dirty="0" smtClean="0">
                <a:latin typeface="+mn-ea"/>
              </a:rPr>
              <a:t>分子动力学（ </a:t>
            </a:r>
            <a:r>
              <a:rPr lang="en-US" altLang="zh-CN" sz="2400" b="1" dirty="0" smtClean="0">
                <a:latin typeface="+mn-ea"/>
              </a:rPr>
              <a:t>Molecular Dynamics</a:t>
            </a:r>
            <a:r>
              <a:rPr lang="zh-CN" altLang="en-US" sz="2400" b="1" dirty="0" smtClean="0">
                <a:latin typeface="+mn-ea"/>
              </a:rPr>
              <a:t>，简称</a:t>
            </a:r>
            <a:r>
              <a:rPr lang="en-US" altLang="zh-CN" sz="2400" b="1" dirty="0" smtClean="0">
                <a:latin typeface="+mn-ea"/>
              </a:rPr>
              <a:t>MD</a:t>
            </a:r>
            <a:r>
              <a:rPr lang="zh-CN" altLang="en-US" sz="2400" b="1" dirty="0" smtClean="0">
                <a:latin typeface="+mn-ea"/>
              </a:rPr>
              <a:t>）是模拟大量粒子集合体系（固体、气体、液体）中粒子的运动的一种手法</a:t>
            </a:r>
            <a:endParaRPr lang="en-US" altLang="zh-CN" sz="2400" b="1" dirty="0" smtClean="0">
              <a:latin typeface="+mn-ea"/>
            </a:endParaRPr>
          </a:p>
          <a:p>
            <a:pPr>
              <a:lnSpc>
                <a:spcPct val="150000"/>
              </a:lnSpc>
              <a:spcBef>
                <a:spcPct val="0"/>
              </a:spcBef>
            </a:pPr>
            <a:r>
              <a:rPr lang="zh-CN" altLang="en-US" sz="2400" b="1" dirty="0" smtClean="0">
                <a:latin typeface="+mn-ea"/>
              </a:rPr>
              <a:t>经典</a:t>
            </a:r>
            <a:r>
              <a:rPr lang="zh-CN" altLang="en-US" sz="2400" b="1" dirty="0">
                <a:latin typeface="+mn-ea"/>
              </a:rPr>
              <a:t>分子动力学将原子视为经典粒子，通过求解各粒子的运动方程得到不同时刻粒子的空间位置、运动状态，从而统计出材料的宏观行为特性。</a:t>
            </a:r>
            <a:endParaRPr lang="en-US" altLang="zh-CN" sz="2400" b="1" dirty="0">
              <a:latin typeface="+mn-ea"/>
            </a:endParaRPr>
          </a:p>
          <a:p>
            <a:pPr>
              <a:lnSpc>
                <a:spcPct val="150000"/>
              </a:lnSpc>
              <a:spcBef>
                <a:spcPct val="0"/>
              </a:spcBef>
            </a:pPr>
            <a:r>
              <a:rPr lang="zh-CN" altLang="en-US" sz="2400" b="1" dirty="0">
                <a:latin typeface="+mn-ea"/>
              </a:rPr>
              <a:t>领域：物理、化学、生物、材料等</a:t>
            </a:r>
            <a:endParaRPr lang="en-US" altLang="zh-CN" sz="2400" b="1" dirty="0">
              <a:latin typeface="+mn-ea"/>
            </a:endParaRPr>
          </a:p>
          <a:p>
            <a:pPr marL="0" indent="0">
              <a:lnSpc>
                <a:spcPct val="150000"/>
              </a:lnSpc>
              <a:spcBef>
                <a:spcPct val="0"/>
              </a:spcBef>
              <a:buClrTx/>
              <a:buSzTx/>
              <a:buFontTx/>
              <a:buNone/>
            </a:pPr>
            <a:endParaRPr lang="zh-CN" altLang="en-US" sz="2400" b="1" dirty="0">
              <a:latin typeface="+mn-ea"/>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smtClean="0">
                <a:effectLst>
                  <a:outerShdw blurRad="38100" dist="38100" dir="2700000" algn="tl">
                    <a:srgbClr val="C0C0C0"/>
                  </a:outerShdw>
                </a:effectLst>
              </a:rPr>
              <a:t>作用力近似</a:t>
            </a:r>
            <a:endParaRPr lang="zh-CN" altLang="en-US" sz="2800" dirty="0">
              <a:effectLst>
                <a:outerShdw blurRad="38100" dist="38100" dir="2700000" algn="tl">
                  <a:srgbClr val="C0C0C0"/>
                </a:outerShdw>
              </a:effectLst>
            </a:endParaRPr>
          </a:p>
        </p:txBody>
      </p:sp>
      <p:grpSp>
        <p:nvGrpSpPr>
          <p:cNvPr id="7" name="Group 5"/>
          <p:cNvGrpSpPr>
            <a:grpSpLocks/>
          </p:cNvGrpSpPr>
          <p:nvPr/>
        </p:nvGrpSpPr>
        <p:grpSpPr bwMode="auto">
          <a:xfrm>
            <a:off x="2209800" y="1606814"/>
            <a:ext cx="4253597" cy="2068249"/>
            <a:chOff x="1968" y="432"/>
            <a:chExt cx="1584" cy="801"/>
          </a:xfrm>
        </p:grpSpPr>
        <p:pic>
          <p:nvPicPr>
            <p:cNvPr id="8" name="Picture 6"/>
            <p:cNvPicPr>
              <a:picLocks noChangeAspect="1" noChangeArrowheads="1"/>
            </p:cNvPicPr>
            <p:nvPr/>
          </p:nvPicPr>
          <p:blipFill>
            <a:blip r:embed="rId3" cstate="print"/>
            <a:srcRect/>
            <a:stretch>
              <a:fillRect/>
            </a:stretch>
          </p:blipFill>
          <p:spPr bwMode="auto">
            <a:xfrm>
              <a:off x="1968" y="624"/>
              <a:ext cx="1584" cy="523"/>
            </a:xfrm>
            <a:prstGeom prst="rect">
              <a:avLst/>
            </a:prstGeom>
            <a:noFill/>
            <a:ln w="9525">
              <a:noFill/>
              <a:miter lim="800000"/>
              <a:headEnd/>
              <a:tailEnd/>
            </a:ln>
            <a:effectLst/>
          </p:spPr>
        </p:pic>
        <p:sp>
          <p:nvSpPr>
            <p:cNvPr id="9" name="Line 7"/>
            <p:cNvSpPr>
              <a:spLocks noChangeShapeType="1"/>
            </p:cNvSpPr>
            <p:nvPr/>
          </p:nvSpPr>
          <p:spPr bwMode="auto">
            <a:xfrm>
              <a:off x="2400" y="672"/>
              <a:ext cx="0" cy="480"/>
            </a:xfrm>
            <a:prstGeom prst="line">
              <a:avLst/>
            </a:prstGeom>
            <a:noFill/>
            <a:ln w="22225">
              <a:solidFill>
                <a:srgbClr val="FF0000"/>
              </a:solidFill>
              <a:miter lim="800000"/>
              <a:headEnd/>
              <a:tailEnd/>
            </a:ln>
            <a:effectLst/>
          </p:spPr>
          <p:txBody>
            <a:bodyPr wrap="none"/>
            <a:lstStyle/>
            <a:p>
              <a:endParaRPr lang="zh-CN" altLang="en-US"/>
            </a:p>
          </p:txBody>
        </p:sp>
        <p:sp>
          <p:nvSpPr>
            <p:cNvPr id="10" name="Line 8"/>
            <p:cNvSpPr>
              <a:spLocks noChangeShapeType="1"/>
            </p:cNvSpPr>
            <p:nvPr/>
          </p:nvSpPr>
          <p:spPr bwMode="auto">
            <a:xfrm>
              <a:off x="2688" y="672"/>
              <a:ext cx="0" cy="480"/>
            </a:xfrm>
            <a:prstGeom prst="line">
              <a:avLst/>
            </a:prstGeom>
            <a:noFill/>
            <a:ln w="22225">
              <a:solidFill>
                <a:srgbClr val="FF0000"/>
              </a:solidFill>
              <a:miter lim="800000"/>
              <a:headEnd/>
              <a:tailEnd/>
            </a:ln>
            <a:effectLst/>
          </p:spPr>
          <p:txBody>
            <a:bodyPr wrap="none"/>
            <a:lstStyle/>
            <a:p>
              <a:endParaRPr lang="zh-CN" altLang="en-US"/>
            </a:p>
          </p:txBody>
        </p:sp>
        <p:sp>
          <p:nvSpPr>
            <p:cNvPr id="11" name="Line 9"/>
            <p:cNvSpPr>
              <a:spLocks noChangeShapeType="1"/>
            </p:cNvSpPr>
            <p:nvPr/>
          </p:nvSpPr>
          <p:spPr bwMode="auto">
            <a:xfrm>
              <a:off x="2400" y="1008"/>
              <a:ext cx="288" cy="0"/>
            </a:xfrm>
            <a:prstGeom prst="line">
              <a:avLst/>
            </a:prstGeom>
            <a:noFill/>
            <a:ln w="19050">
              <a:solidFill>
                <a:srgbClr val="FF0000"/>
              </a:solidFill>
              <a:miter lim="800000"/>
              <a:headEnd type="stealth" w="med" len="med"/>
              <a:tailEnd type="triangle" w="med" len="med"/>
            </a:ln>
            <a:effectLst/>
          </p:spPr>
          <p:txBody>
            <a:bodyPr wrap="none"/>
            <a:lstStyle/>
            <a:p>
              <a:endParaRPr lang="zh-CN" altLang="en-US"/>
            </a:p>
          </p:txBody>
        </p:sp>
        <p:sp>
          <p:nvSpPr>
            <p:cNvPr id="12" name="Text Box 10"/>
            <p:cNvSpPr txBox="1">
              <a:spLocks noChangeArrowheads="1"/>
            </p:cNvSpPr>
            <p:nvPr/>
          </p:nvSpPr>
          <p:spPr bwMode="auto">
            <a:xfrm>
              <a:off x="2400" y="1056"/>
              <a:ext cx="176" cy="177"/>
            </a:xfrm>
            <a:prstGeom prst="rect">
              <a:avLst/>
            </a:prstGeom>
            <a:noFill/>
            <a:ln w="9525">
              <a:noFill/>
              <a:miter lim="800000"/>
              <a:headEnd/>
              <a:tailEnd/>
            </a:ln>
            <a:effectLst/>
          </p:spPr>
          <p:txBody>
            <a:bodyPr wrap="none">
              <a:spAutoFit/>
            </a:bodyPr>
            <a:lstStyle/>
            <a:p>
              <a:r>
                <a:rPr lang="en-US" altLang="zh-CN">
                  <a:solidFill>
                    <a:schemeClr val="tx2"/>
                  </a:solidFill>
                  <a:sym typeface="Symbol" pitchFamily="18" charset="2"/>
                </a:rPr>
                <a:t></a:t>
              </a:r>
              <a:r>
                <a:rPr lang="en-US" altLang="zh-CN">
                  <a:solidFill>
                    <a:schemeClr val="tx2"/>
                  </a:solidFill>
                </a:rPr>
                <a:t>t</a:t>
              </a:r>
            </a:p>
          </p:txBody>
        </p:sp>
        <p:sp>
          <p:nvSpPr>
            <p:cNvPr id="14" name="Line 11"/>
            <p:cNvSpPr>
              <a:spLocks noChangeShapeType="1"/>
            </p:cNvSpPr>
            <p:nvPr/>
          </p:nvSpPr>
          <p:spPr bwMode="auto">
            <a:xfrm flipV="1">
              <a:off x="2400" y="432"/>
              <a:ext cx="336" cy="288"/>
            </a:xfrm>
            <a:prstGeom prst="line">
              <a:avLst/>
            </a:prstGeom>
            <a:noFill/>
            <a:ln w="15875">
              <a:solidFill>
                <a:srgbClr val="00FFFF"/>
              </a:solidFill>
              <a:miter lim="800000"/>
              <a:headEnd/>
              <a:tailEnd type="triangle" w="med" len="med"/>
            </a:ln>
            <a:effectLst/>
          </p:spPr>
          <p:txBody>
            <a:bodyPr wrap="none"/>
            <a:lstStyle/>
            <a:p>
              <a:endParaRPr lang="zh-CN" altLang="en-US"/>
            </a:p>
          </p:txBody>
        </p:sp>
      </p:grpSp>
      <p:sp>
        <p:nvSpPr>
          <p:cNvPr id="17" name="Text Box 14"/>
          <p:cNvSpPr txBox="1">
            <a:spLocks noChangeArrowheads="1"/>
          </p:cNvSpPr>
          <p:nvPr/>
        </p:nvSpPr>
        <p:spPr bwMode="auto">
          <a:xfrm>
            <a:off x="1032464" y="6104990"/>
            <a:ext cx="6608267" cy="369332"/>
          </a:xfrm>
          <a:prstGeom prst="rect">
            <a:avLst/>
          </a:prstGeom>
          <a:solidFill>
            <a:srgbClr val="FFFF99"/>
          </a:solidFill>
          <a:ln w="9525">
            <a:solidFill>
              <a:srgbClr val="FF0000"/>
            </a:solidFill>
            <a:miter lim="800000"/>
            <a:headEnd/>
            <a:tailEnd/>
          </a:ln>
          <a:effectLst/>
        </p:spPr>
        <p:txBody>
          <a:bodyPr wrap="square">
            <a:spAutoFit/>
          </a:bodyPr>
          <a:lstStyle/>
          <a:p>
            <a:pPr algn="ctr">
              <a:spcBef>
                <a:spcPct val="50000"/>
              </a:spcBef>
            </a:pPr>
            <a:r>
              <a:rPr lang="zh-CN" altLang="en-US" dirty="0">
                <a:solidFill>
                  <a:srgbClr val="0000FF"/>
                </a:solidFill>
                <a:latin typeface="Verdana" pitchFamily="34" charset="0"/>
              </a:rPr>
              <a:t>最重要的参数：大了系统崩溃，小了时间浪费</a:t>
            </a:r>
          </a:p>
        </p:txBody>
      </p:sp>
      <p:sp>
        <p:nvSpPr>
          <p:cNvPr id="19" name="TextBox 18"/>
          <p:cNvSpPr txBox="1"/>
          <p:nvPr/>
        </p:nvSpPr>
        <p:spPr>
          <a:xfrm>
            <a:off x="785786" y="3434368"/>
            <a:ext cx="7753297" cy="1338828"/>
          </a:xfrm>
          <a:prstGeom prst="rect">
            <a:avLst/>
          </a:prstGeom>
          <a:noFill/>
        </p:spPr>
        <p:txBody>
          <a:bodyPr wrap="square" rtlCol="0">
            <a:spAutoFit/>
          </a:bodyPr>
          <a:lstStyle/>
          <a:p>
            <a:pPr>
              <a:lnSpc>
                <a:spcPct val="150000"/>
              </a:lnSpc>
              <a:buClr>
                <a:srgbClr val="C00000"/>
              </a:buClr>
              <a:buFont typeface="Wingdings" pitchFamily="2" charset="2"/>
              <a:buChar char="p"/>
            </a:pPr>
            <a:r>
              <a:rPr lang="zh-CN" altLang="en-US" dirty="0" smtClean="0">
                <a:solidFill>
                  <a:srgbClr val="000000"/>
                </a:solidFill>
              </a:rPr>
              <a:t>任何原子所受到的作用力，都在随时间而变化；</a:t>
            </a:r>
            <a:endParaRPr lang="en-US" altLang="zh-CN" dirty="0" smtClean="0">
              <a:solidFill>
                <a:srgbClr val="000000"/>
              </a:solidFill>
            </a:endParaRPr>
          </a:p>
          <a:p>
            <a:pPr>
              <a:lnSpc>
                <a:spcPct val="150000"/>
              </a:lnSpc>
              <a:buClr>
                <a:srgbClr val="C00000"/>
              </a:buClr>
              <a:buFont typeface="Wingdings" pitchFamily="2" charset="2"/>
              <a:buChar char="p"/>
            </a:pPr>
            <a:r>
              <a:rPr lang="zh-CN" altLang="en-US" dirty="0" smtClean="0">
                <a:solidFill>
                  <a:srgbClr val="000000"/>
                </a:solidFill>
              </a:rPr>
              <a:t>但在</a:t>
            </a:r>
            <a:r>
              <a:rPr lang="en-US" altLang="zh-CN" dirty="0" smtClean="0">
                <a:solidFill>
                  <a:srgbClr val="000000"/>
                </a:solidFill>
              </a:rPr>
              <a:t>MD</a:t>
            </a:r>
            <a:r>
              <a:rPr lang="zh-CN" altLang="en-US" dirty="0" smtClean="0">
                <a:solidFill>
                  <a:srgbClr val="000000"/>
                </a:solidFill>
              </a:rPr>
              <a:t>模拟中，在一定的时间片段中假定其不不变；</a:t>
            </a:r>
            <a:endParaRPr lang="en-US" altLang="zh-CN" dirty="0" smtClean="0">
              <a:solidFill>
                <a:srgbClr val="000000"/>
              </a:solidFill>
            </a:endParaRPr>
          </a:p>
          <a:p>
            <a:pPr>
              <a:lnSpc>
                <a:spcPct val="150000"/>
              </a:lnSpc>
              <a:buClr>
                <a:srgbClr val="C00000"/>
              </a:buClr>
              <a:buFont typeface="Wingdings" pitchFamily="2" charset="2"/>
              <a:buChar char="p"/>
            </a:pPr>
            <a:r>
              <a:rPr lang="zh-CN" altLang="en-US" dirty="0" smtClean="0">
                <a:solidFill>
                  <a:srgbClr val="000000"/>
                </a:solidFill>
              </a:rPr>
              <a:t>这个假定导致系统能量不稳定，产生误差。</a:t>
            </a:r>
            <a:endParaRPr lang="zh-CN" altLang="en-US" dirty="0">
              <a:solidFill>
                <a:srgbClr val="000000"/>
              </a:solidFill>
            </a:endParaRPr>
          </a:p>
        </p:txBody>
      </p:sp>
      <p:sp>
        <p:nvSpPr>
          <p:cNvPr id="20" name="TextBox 19"/>
          <p:cNvSpPr txBox="1"/>
          <p:nvPr/>
        </p:nvSpPr>
        <p:spPr>
          <a:xfrm>
            <a:off x="2862384" y="5037889"/>
            <a:ext cx="3576405" cy="646331"/>
          </a:xfrm>
          <a:prstGeom prst="rect">
            <a:avLst/>
          </a:prstGeom>
          <a:noFill/>
        </p:spPr>
        <p:txBody>
          <a:bodyPr wrap="square" rtlCol="0">
            <a:spAutoFit/>
          </a:bodyPr>
          <a:lstStyle/>
          <a:p>
            <a:r>
              <a:rPr lang="zh-CN" altLang="en-US" dirty="0" smtClean="0">
                <a:solidFill>
                  <a:srgbClr val="C00000"/>
                </a:solidFill>
              </a:rPr>
              <a:t>时间步长要足够的小</a:t>
            </a:r>
            <a:endParaRPr lang="en-US" altLang="zh-CN" dirty="0" smtClean="0">
              <a:solidFill>
                <a:srgbClr val="C00000"/>
              </a:solidFill>
            </a:endParaRPr>
          </a:p>
          <a:p>
            <a:r>
              <a:rPr lang="zh-CN" altLang="en-US" dirty="0" smtClean="0">
                <a:solidFill>
                  <a:srgbClr val="C00000"/>
                </a:solidFill>
              </a:rPr>
              <a:t>但再小也会有误差！！！</a:t>
            </a:r>
            <a:endParaRPr lang="zh-CN" altLang="en-US" dirty="0">
              <a:solidFill>
                <a:srgbClr val="C00000"/>
              </a:solidFill>
            </a:endParaRPr>
          </a:p>
        </p:txBody>
      </p:sp>
    </p:spTree>
    <p:extLst>
      <p:ext uri="{BB962C8B-B14F-4D97-AF65-F5344CB8AC3E}">
        <p14:creationId xmlns:p14="http://schemas.microsoft.com/office/powerpoint/2010/main" val="97086034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smtClean="0">
                <a:effectLst>
                  <a:outerShdw blurRad="38100" dist="38100" dir="2700000" algn="tl">
                    <a:srgbClr val="C0C0C0"/>
                  </a:outerShdw>
                </a:effectLst>
              </a:rPr>
              <a:t>作用力近似</a:t>
            </a:r>
            <a:endParaRPr lang="zh-CN" altLang="en-US" sz="2800" dirty="0">
              <a:effectLst>
                <a:outerShdw blurRad="38100" dist="38100" dir="2700000" algn="tl">
                  <a:srgbClr val="C0C0C0"/>
                </a:outerShdw>
              </a:effectLst>
            </a:endParaRPr>
          </a:p>
        </p:txBody>
      </p:sp>
      <p:pic>
        <p:nvPicPr>
          <p:cNvPr id="7" name="Picture 6"/>
          <p:cNvPicPr>
            <a:picLocks noChangeAspect="1" noChangeArrowheads="1"/>
          </p:cNvPicPr>
          <p:nvPr/>
        </p:nvPicPr>
        <p:blipFill>
          <a:blip r:embed="rId3" cstate="print"/>
          <a:srcRect/>
          <a:stretch>
            <a:fillRect/>
          </a:stretch>
        </p:blipFill>
        <p:spPr bwMode="auto">
          <a:xfrm>
            <a:off x="2195736" y="2139371"/>
            <a:ext cx="4267200" cy="1354748"/>
          </a:xfrm>
          <a:prstGeom prst="rect">
            <a:avLst/>
          </a:prstGeom>
          <a:noFill/>
          <a:ln w="9525">
            <a:noFill/>
            <a:miter lim="800000"/>
            <a:headEnd/>
            <a:tailEnd/>
          </a:ln>
          <a:effectLst/>
        </p:spPr>
      </p:pic>
      <p:sp>
        <p:nvSpPr>
          <p:cNvPr id="8" name="Line 7"/>
          <p:cNvSpPr>
            <a:spLocks noChangeShapeType="1"/>
          </p:cNvSpPr>
          <p:nvPr/>
        </p:nvSpPr>
        <p:spPr bwMode="auto">
          <a:xfrm>
            <a:off x="3359518" y="2263708"/>
            <a:ext cx="0" cy="1243364"/>
          </a:xfrm>
          <a:prstGeom prst="line">
            <a:avLst/>
          </a:prstGeom>
          <a:noFill/>
          <a:ln w="22225">
            <a:solidFill>
              <a:srgbClr val="FF0000"/>
            </a:solidFill>
            <a:miter lim="800000"/>
            <a:headEnd/>
            <a:tailEnd/>
          </a:ln>
          <a:effectLst/>
        </p:spPr>
        <p:txBody>
          <a:bodyPr wrap="none"/>
          <a:lstStyle/>
          <a:p>
            <a:endParaRPr lang="zh-CN" altLang="en-US"/>
          </a:p>
        </p:txBody>
      </p:sp>
      <p:sp>
        <p:nvSpPr>
          <p:cNvPr id="9" name="Line 8"/>
          <p:cNvSpPr>
            <a:spLocks noChangeShapeType="1"/>
          </p:cNvSpPr>
          <p:nvPr/>
        </p:nvSpPr>
        <p:spPr bwMode="auto">
          <a:xfrm>
            <a:off x="3477816" y="2246690"/>
            <a:ext cx="0" cy="1243364"/>
          </a:xfrm>
          <a:prstGeom prst="line">
            <a:avLst/>
          </a:prstGeom>
          <a:noFill/>
          <a:ln w="22225">
            <a:solidFill>
              <a:srgbClr val="FF0000"/>
            </a:solidFill>
            <a:miter lim="800000"/>
            <a:headEnd/>
            <a:tailEnd/>
          </a:ln>
          <a:effectLst/>
        </p:spPr>
        <p:txBody>
          <a:bodyPr wrap="none"/>
          <a:lstStyle/>
          <a:p>
            <a:endParaRPr lang="zh-CN" altLang="en-US"/>
          </a:p>
        </p:txBody>
      </p:sp>
      <p:sp>
        <p:nvSpPr>
          <p:cNvPr id="10" name="Line 9"/>
          <p:cNvSpPr>
            <a:spLocks noChangeShapeType="1"/>
          </p:cNvSpPr>
          <p:nvPr/>
        </p:nvSpPr>
        <p:spPr bwMode="auto">
          <a:xfrm flipV="1">
            <a:off x="3359519" y="3110786"/>
            <a:ext cx="118298" cy="23276"/>
          </a:xfrm>
          <a:prstGeom prst="line">
            <a:avLst/>
          </a:prstGeom>
          <a:noFill/>
          <a:ln w="19050">
            <a:solidFill>
              <a:srgbClr val="FF0000"/>
            </a:solidFill>
            <a:miter lim="800000"/>
            <a:headEnd type="stealth" w="med" len="med"/>
            <a:tailEnd type="triangle" w="med" len="med"/>
          </a:ln>
          <a:effectLst/>
        </p:spPr>
        <p:txBody>
          <a:bodyPr wrap="none"/>
          <a:lstStyle/>
          <a:p>
            <a:endParaRPr lang="zh-CN" altLang="en-US"/>
          </a:p>
        </p:txBody>
      </p:sp>
      <p:sp>
        <p:nvSpPr>
          <p:cNvPr id="11" name="Text Box 10"/>
          <p:cNvSpPr txBox="1">
            <a:spLocks noChangeArrowheads="1"/>
          </p:cNvSpPr>
          <p:nvPr/>
        </p:nvSpPr>
        <p:spPr bwMode="auto">
          <a:xfrm>
            <a:off x="3189784" y="3542834"/>
            <a:ext cx="474133" cy="458490"/>
          </a:xfrm>
          <a:prstGeom prst="rect">
            <a:avLst/>
          </a:prstGeom>
          <a:noFill/>
          <a:ln w="9525">
            <a:noFill/>
            <a:miter lim="800000"/>
            <a:headEnd/>
            <a:tailEnd/>
          </a:ln>
          <a:effectLst/>
        </p:spPr>
        <p:txBody>
          <a:bodyPr wrap="none">
            <a:spAutoFit/>
          </a:bodyPr>
          <a:lstStyle/>
          <a:p>
            <a:r>
              <a:rPr lang="en-US" altLang="zh-CN" dirty="0">
                <a:solidFill>
                  <a:schemeClr val="tx2"/>
                </a:solidFill>
                <a:sym typeface="Symbol" pitchFamily="18" charset="2"/>
              </a:rPr>
              <a:t></a:t>
            </a:r>
            <a:r>
              <a:rPr lang="en-US" altLang="zh-CN" dirty="0">
                <a:solidFill>
                  <a:schemeClr val="tx2"/>
                </a:solidFill>
              </a:rPr>
              <a:t>t</a:t>
            </a:r>
          </a:p>
        </p:txBody>
      </p:sp>
      <p:sp>
        <p:nvSpPr>
          <p:cNvPr id="12" name="Line 11"/>
          <p:cNvSpPr>
            <a:spLocks noChangeShapeType="1"/>
          </p:cNvSpPr>
          <p:nvPr/>
        </p:nvSpPr>
        <p:spPr bwMode="auto">
          <a:xfrm flipV="1">
            <a:off x="3359518" y="1642026"/>
            <a:ext cx="905164" cy="746018"/>
          </a:xfrm>
          <a:prstGeom prst="line">
            <a:avLst/>
          </a:prstGeom>
          <a:noFill/>
          <a:ln w="15875">
            <a:solidFill>
              <a:srgbClr val="00FFFF"/>
            </a:solidFill>
            <a:miter lim="800000"/>
            <a:headEnd/>
            <a:tailEnd type="triangle" w="med" len="med"/>
          </a:ln>
          <a:effectLst/>
        </p:spPr>
        <p:txBody>
          <a:bodyPr wrap="none"/>
          <a:lstStyle/>
          <a:p>
            <a:endParaRPr lang="zh-CN" altLang="en-US"/>
          </a:p>
        </p:txBody>
      </p:sp>
      <p:sp>
        <p:nvSpPr>
          <p:cNvPr id="14" name="Text Box 14"/>
          <p:cNvSpPr txBox="1">
            <a:spLocks noChangeArrowheads="1"/>
          </p:cNvSpPr>
          <p:nvPr/>
        </p:nvSpPr>
        <p:spPr bwMode="auto">
          <a:xfrm>
            <a:off x="871600" y="5713799"/>
            <a:ext cx="7565504" cy="461665"/>
          </a:xfrm>
          <a:prstGeom prst="rect">
            <a:avLst/>
          </a:prstGeom>
          <a:solidFill>
            <a:srgbClr val="FFFF99"/>
          </a:solidFill>
          <a:ln w="9525">
            <a:solidFill>
              <a:srgbClr val="FF0000"/>
            </a:solidFill>
            <a:miter lim="800000"/>
            <a:headEnd/>
            <a:tailEnd/>
          </a:ln>
          <a:effectLst/>
        </p:spPr>
        <p:txBody>
          <a:bodyPr wrap="square">
            <a:spAutoFit/>
          </a:bodyPr>
          <a:lstStyle/>
          <a:p>
            <a:pPr algn="ctr">
              <a:spcBef>
                <a:spcPct val="50000"/>
              </a:spcBef>
            </a:pPr>
            <a:r>
              <a:rPr lang="zh-CN" altLang="en-US" dirty="0" smtClean="0">
                <a:solidFill>
                  <a:srgbClr val="0000FF"/>
                </a:solidFill>
                <a:latin typeface="Verdana" pitchFamily="34" charset="0"/>
              </a:rPr>
              <a:t>如何求得一个时间步长内的</a:t>
            </a:r>
            <a:r>
              <a:rPr lang="zh-CN" altLang="en-US" dirty="0" smtClean="0">
                <a:solidFill>
                  <a:srgbClr val="C00000"/>
                </a:solidFill>
                <a:latin typeface="Verdana" pitchFamily="34" charset="0"/>
              </a:rPr>
              <a:t>平均作用力</a:t>
            </a:r>
            <a:r>
              <a:rPr lang="zh-CN" altLang="en-US" dirty="0" smtClean="0">
                <a:solidFill>
                  <a:srgbClr val="0000FF"/>
                </a:solidFill>
                <a:latin typeface="Verdana" pitchFamily="34" charset="0"/>
              </a:rPr>
              <a:t>？只能无限接近</a:t>
            </a:r>
            <a:endParaRPr lang="zh-CN" altLang="en-US" dirty="0">
              <a:solidFill>
                <a:srgbClr val="0000FF"/>
              </a:solidFill>
              <a:latin typeface="Verdana" pitchFamily="34" charset="0"/>
            </a:endParaRPr>
          </a:p>
        </p:txBody>
      </p:sp>
      <p:sp>
        <p:nvSpPr>
          <p:cNvPr id="17" name="TextBox 19"/>
          <p:cNvSpPr txBox="1"/>
          <p:nvPr/>
        </p:nvSpPr>
        <p:spPr>
          <a:xfrm>
            <a:off x="813520" y="4118898"/>
            <a:ext cx="7776864" cy="1938992"/>
          </a:xfrm>
          <a:prstGeom prst="rect">
            <a:avLst/>
          </a:prstGeom>
          <a:noFill/>
        </p:spPr>
        <p:txBody>
          <a:bodyPr wrap="square" rtlCol="0">
            <a:spAutoFit/>
          </a:bodyPr>
          <a:lstStyle/>
          <a:p>
            <a:r>
              <a:rPr lang="zh-CN" altLang="en-US" dirty="0" smtClean="0">
                <a:solidFill>
                  <a:srgbClr val="000000"/>
                </a:solidFill>
              </a:rPr>
              <a:t>当步长足够短的时候，真正的</a:t>
            </a:r>
            <a:r>
              <a:rPr lang="zh-CN" altLang="en-US" dirty="0" smtClean="0">
                <a:solidFill>
                  <a:srgbClr val="0000FF"/>
                </a:solidFill>
              </a:rPr>
              <a:t>平均作用力</a:t>
            </a:r>
            <a:r>
              <a:rPr lang="zh-CN" altLang="en-US" dirty="0" smtClean="0">
                <a:solidFill>
                  <a:srgbClr val="000000"/>
                </a:solidFill>
              </a:rPr>
              <a:t>可以认为与</a:t>
            </a:r>
            <a:r>
              <a:rPr lang="zh-CN" altLang="en-US" dirty="0" smtClean="0">
                <a:solidFill>
                  <a:srgbClr val="0000FF"/>
                </a:solidFill>
              </a:rPr>
              <a:t>当前作用力</a:t>
            </a:r>
            <a:r>
              <a:rPr lang="zh-CN" altLang="en-US" dirty="0" smtClean="0">
                <a:solidFill>
                  <a:srgbClr val="000000"/>
                </a:solidFill>
              </a:rPr>
              <a:t>差异很小；这个差异可以当做当前作用力基础上增加了一个</a:t>
            </a:r>
            <a:r>
              <a:rPr lang="zh-CN" altLang="en-US" dirty="0" smtClean="0">
                <a:solidFill>
                  <a:srgbClr val="0000FF"/>
                </a:solidFill>
              </a:rPr>
              <a:t>微扰项</a:t>
            </a:r>
            <a:r>
              <a:rPr lang="zh-CN" altLang="en-US" dirty="0" smtClean="0">
                <a:solidFill>
                  <a:srgbClr val="000000"/>
                </a:solidFill>
              </a:rPr>
              <a:t>。</a:t>
            </a:r>
            <a:endParaRPr lang="en-US" altLang="zh-CN" dirty="0" smtClean="0">
              <a:solidFill>
                <a:srgbClr val="000000"/>
              </a:solidFill>
            </a:endParaRPr>
          </a:p>
          <a:p>
            <a:r>
              <a:rPr lang="zh-CN" altLang="en-US" dirty="0" smtClean="0">
                <a:solidFill>
                  <a:srgbClr val="000000"/>
                </a:solidFill>
              </a:rPr>
              <a:t>于是就可以有许多方法来处理</a:t>
            </a:r>
            <a:r>
              <a:rPr lang="zh-CN" altLang="en-US" dirty="0" smtClean="0">
                <a:solidFill>
                  <a:srgbClr val="0000FF"/>
                </a:solidFill>
              </a:rPr>
              <a:t>平均作用力和当前作用力</a:t>
            </a:r>
            <a:r>
              <a:rPr lang="zh-CN" altLang="en-US" dirty="0" smtClean="0">
                <a:solidFill>
                  <a:srgbClr val="000000"/>
                </a:solidFill>
              </a:rPr>
              <a:t>的关系。</a:t>
            </a:r>
            <a:endParaRPr lang="en-US" altLang="zh-CN" dirty="0" smtClean="0">
              <a:solidFill>
                <a:srgbClr val="000000"/>
              </a:solidFill>
            </a:endParaRPr>
          </a:p>
        </p:txBody>
      </p:sp>
    </p:spTree>
    <p:extLst>
      <p:ext uri="{BB962C8B-B14F-4D97-AF65-F5344CB8AC3E}">
        <p14:creationId xmlns:p14="http://schemas.microsoft.com/office/powerpoint/2010/main" val="398647426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smtClean="0">
                <a:effectLst>
                  <a:outerShdw blurRad="38100" dist="38100" dir="2700000" algn="tl">
                    <a:srgbClr val="C0C0C0"/>
                  </a:outerShdw>
                </a:effectLst>
              </a:rPr>
              <a:t>作用势</a:t>
            </a:r>
            <a:endParaRPr lang="zh-CN" altLang="en-US" sz="2800" dirty="0">
              <a:effectLst>
                <a:outerShdw blurRad="38100" dist="38100" dir="2700000" algn="tl">
                  <a:srgbClr val="C0C0C0"/>
                </a:outerShdw>
              </a:effectLst>
            </a:endParaRPr>
          </a:p>
        </p:txBody>
      </p:sp>
      <p:sp>
        <p:nvSpPr>
          <p:cNvPr id="3" name="灯片编号占位符 3"/>
          <p:cNvSpPr txBox="1">
            <a:spLocks/>
          </p:cNvSpPr>
          <p:nvPr/>
        </p:nvSpPr>
        <p:spPr>
          <a:xfrm>
            <a:off x="6532563" y="6367463"/>
            <a:ext cx="1905000" cy="457200"/>
          </a:xfrm>
          <a:prstGeom prst="rect">
            <a:avLst/>
          </a:prstGeom>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fld id="{00B2D015-81EF-41B6-8455-2B367A56BF34}" type="slidenum">
              <a:rPr lang="en-US" altLang="zh-CN" smtClean="0"/>
              <a:pPr/>
              <a:t>12</a:t>
            </a:fld>
            <a:endParaRPr lang="en-US" altLang="zh-CN"/>
          </a:p>
        </p:txBody>
      </p:sp>
      <p:sp>
        <p:nvSpPr>
          <p:cNvPr id="5" name="Rectangle 7"/>
          <p:cNvSpPr>
            <a:spLocks noChangeArrowheads="1"/>
          </p:cNvSpPr>
          <p:nvPr/>
        </p:nvSpPr>
        <p:spPr bwMode="auto">
          <a:xfrm>
            <a:off x="467544" y="2470244"/>
            <a:ext cx="8324880" cy="3046988"/>
          </a:xfrm>
          <a:prstGeom prst="rect">
            <a:avLst/>
          </a:prstGeom>
          <a:noFill/>
          <a:ln w="9525">
            <a:noFill/>
            <a:miter lim="800000"/>
            <a:headEnd/>
            <a:tailEnd/>
          </a:ln>
          <a:effectLst/>
        </p:spPr>
        <p:txBody>
          <a:bodyPr wrap="square">
            <a:spAutoFit/>
          </a:bodyPr>
          <a:lstStyle/>
          <a:p>
            <a:pPr marL="292100" indent="-292100">
              <a:lnSpc>
                <a:spcPct val="125000"/>
              </a:lnSpc>
              <a:spcBef>
                <a:spcPct val="50000"/>
              </a:spcBef>
              <a:buClr>
                <a:srgbClr val="CC0000"/>
              </a:buClr>
              <a:buSzPct val="90000"/>
              <a:buFont typeface="Wingdings" pitchFamily="2" charset="2"/>
              <a:buChar char="v"/>
            </a:pPr>
            <a:r>
              <a:rPr lang="zh-CN" altLang="en-US" b="0" dirty="0">
                <a:solidFill>
                  <a:srgbClr val="000000"/>
                </a:solidFill>
                <a:latin typeface="仿宋_GB2312" pitchFamily="49" charset="-122"/>
                <a:ea typeface="仿宋_GB2312" pitchFamily="49" charset="-122"/>
              </a:rPr>
              <a:t>原子间相互作用势是所有有关原子水平上的计算机模拟的基础</a:t>
            </a:r>
            <a:r>
              <a:rPr lang="en-US" altLang="zh-CN" b="0" dirty="0">
                <a:solidFill>
                  <a:srgbClr val="000000"/>
                </a:solidFill>
                <a:latin typeface="仿宋_GB2312" pitchFamily="49" charset="-122"/>
                <a:ea typeface="仿宋_GB2312" pitchFamily="49" charset="-122"/>
              </a:rPr>
              <a:t>, </a:t>
            </a:r>
            <a:r>
              <a:rPr lang="zh-CN" altLang="en-US" b="0" dirty="0">
                <a:solidFill>
                  <a:srgbClr val="000000"/>
                </a:solidFill>
                <a:latin typeface="仿宋_GB2312" pitchFamily="49" charset="-122"/>
                <a:ea typeface="仿宋_GB2312" pitchFamily="49" charset="-122"/>
              </a:rPr>
              <a:t>原子间相互作用势的精确与否将直接影响着模拟结果的</a:t>
            </a:r>
            <a:r>
              <a:rPr lang="zh-CN" altLang="en-US" dirty="0">
                <a:solidFill>
                  <a:srgbClr val="FF0000"/>
                </a:solidFill>
                <a:latin typeface="仿宋_GB2312" pitchFamily="49" charset="-122"/>
                <a:ea typeface="仿宋_GB2312" pitchFamily="49" charset="-122"/>
              </a:rPr>
              <a:t>准确性</a:t>
            </a:r>
            <a:r>
              <a:rPr lang="en-US" altLang="zh-CN" b="0" dirty="0">
                <a:solidFill>
                  <a:srgbClr val="000000"/>
                </a:solidFill>
                <a:latin typeface="仿宋_GB2312" pitchFamily="49" charset="-122"/>
                <a:ea typeface="仿宋_GB2312" pitchFamily="49" charset="-122"/>
              </a:rPr>
              <a:t>, </a:t>
            </a:r>
            <a:r>
              <a:rPr lang="zh-CN" altLang="en-US" b="0" dirty="0">
                <a:solidFill>
                  <a:srgbClr val="000000"/>
                </a:solidFill>
                <a:latin typeface="仿宋_GB2312" pitchFamily="49" charset="-122"/>
                <a:ea typeface="仿宋_GB2312" pitchFamily="49" charset="-122"/>
              </a:rPr>
              <a:t>而</a:t>
            </a:r>
            <a:r>
              <a:rPr lang="zh-CN" altLang="en-US" b="0" dirty="0">
                <a:solidFill>
                  <a:srgbClr val="FF0000"/>
                </a:solidFill>
                <a:latin typeface="仿宋_GB2312" pitchFamily="49" charset="-122"/>
                <a:ea typeface="仿宋_GB2312" pitchFamily="49" charset="-122"/>
              </a:rPr>
              <a:t>计算机模拟所需要的计算机机时则取决于势函数</a:t>
            </a:r>
            <a:r>
              <a:rPr lang="zh-CN" altLang="en-US" b="0" dirty="0">
                <a:solidFill>
                  <a:srgbClr val="000000"/>
                </a:solidFill>
                <a:latin typeface="仿宋_GB2312" pitchFamily="49" charset="-122"/>
                <a:ea typeface="仿宋_GB2312" pitchFamily="49" charset="-122"/>
              </a:rPr>
              <a:t>的</a:t>
            </a:r>
            <a:r>
              <a:rPr lang="zh-CN" altLang="en-US" dirty="0">
                <a:solidFill>
                  <a:srgbClr val="FF0000"/>
                </a:solidFill>
                <a:latin typeface="仿宋_GB2312" pitchFamily="49" charset="-122"/>
                <a:ea typeface="仿宋_GB2312" pitchFamily="49" charset="-122"/>
              </a:rPr>
              <a:t>复杂程度</a:t>
            </a:r>
            <a:r>
              <a:rPr lang="zh-CN" altLang="en-US" b="0" dirty="0">
                <a:solidFill>
                  <a:srgbClr val="000000"/>
                </a:solidFill>
                <a:latin typeface="仿宋_GB2312" pitchFamily="49" charset="-122"/>
                <a:ea typeface="仿宋_GB2312" pitchFamily="49" charset="-122"/>
              </a:rPr>
              <a:t>。 </a:t>
            </a:r>
          </a:p>
          <a:p>
            <a:pPr marL="292100" indent="-292100">
              <a:lnSpc>
                <a:spcPct val="125000"/>
              </a:lnSpc>
              <a:spcBef>
                <a:spcPct val="50000"/>
              </a:spcBef>
              <a:buClr>
                <a:srgbClr val="CC0000"/>
              </a:buClr>
              <a:buSzPct val="90000"/>
              <a:buFont typeface="Wingdings" pitchFamily="2" charset="2"/>
              <a:buChar char="v"/>
            </a:pPr>
            <a:r>
              <a:rPr lang="zh-CN" altLang="en-US" b="0" dirty="0">
                <a:solidFill>
                  <a:srgbClr val="000000"/>
                </a:solidFill>
                <a:latin typeface="仿宋_GB2312" pitchFamily="49" charset="-122"/>
                <a:ea typeface="仿宋_GB2312" pitchFamily="49" charset="-122"/>
              </a:rPr>
              <a:t> 如果从第一原理出发</a:t>
            </a:r>
            <a:r>
              <a:rPr lang="en-US" altLang="zh-CN" b="0" dirty="0">
                <a:solidFill>
                  <a:srgbClr val="000000"/>
                </a:solidFill>
                <a:latin typeface="仿宋_GB2312" pitchFamily="49" charset="-122"/>
                <a:ea typeface="仿宋_GB2312" pitchFamily="49" charset="-122"/>
              </a:rPr>
              <a:t>, </a:t>
            </a:r>
            <a:r>
              <a:rPr lang="zh-CN" altLang="en-US" b="0" dirty="0">
                <a:solidFill>
                  <a:srgbClr val="000000"/>
                </a:solidFill>
                <a:latin typeface="仿宋_GB2312" pitchFamily="49" charset="-122"/>
                <a:ea typeface="仿宋_GB2312" pitchFamily="49" charset="-122"/>
              </a:rPr>
              <a:t>对某一材料进行完全的量子力学处理</a:t>
            </a:r>
            <a:r>
              <a:rPr lang="en-US" altLang="zh-CN" b="0" dirty="0">
                <a:solidFill>
                  <a:srgbClr val="000000"/>
                </a:solidFill>
                <a:latin typeface="仿宋_GB2312" pitchFamily="49" charset="-122"/>
                <a:ea typeface="仿宋_GB2312" pitchFamily="49" charset="-122"/>
              </a:rPr>
              <a:t>, </a:t>
            </a:r>
            <a:r>
              <a:rPr lang="zh-CN" altLang="en-US" b="0" dirty="0">
                <a:solidFill>
                  <a:srgbClr val="000000"/>
                </a:solidFill>
                <a:latin typeface="仿宋_GB2312" pitchFamily="49" charset="-122"/>
                <a:ea typeface="仿宋_GB2312" pitchFamily="49" charset="-122"/>
              </a:rPr>
              <a:t>在计算方法上存在困难</a:t>
            </a:r>
            <a:r>
              <a:rPr lang="zh-CN" altLang="en-US" dirty="0">
                <a:solidFill>
                  <a:srgbClr val="000000"/>
                </a:solidFill>
                <a:latin typeface="仿宋_GB2312" pitchFamily="49" charset="-122"/>
                <a:ea typeface="仿宋_GB2312" pitchFamily="49" charset="-122"/>
              </a:rPr>
              <a:t>。</a:t>
            </a:r>
          </a:p>
        </p:txBody>
      </p:sp>
      <p:pic>
        <p:nvPicPr>
          <p:cNvPr id="6" name="Picture 5"/>
          <p:cNvPicPr>
            <a:picLocks noChangeAspect="1" noChangeArrowheads="1"/>
          </p:cNvPicPr>
          <p:nvPr/>
        </p:nvPicPr>
        <p:blipFill>
          <a:blip r:embed="rId3"/>
          <a:srcRect/>
          <a:stretch>
            <a:fillRect/>
          </a:stretch>
        </p:blipFill>
        <p:spPr bwMode="auto">
          <a:xfrm>
            <a:off x="857224" y="4929198"/>
            <a:ext cx="1842953" cy="1643074"/>
          </a:xfrm>
          <a:prstGeom prst="rect">
            <a:avLst/>
          </a:prstGeom>
          <a:solidFill>
            <a:srgbClr val="00FF00"/>
          </a:solidFill>
          <a:ln w="25400" cap="sq">
            <a:solidFill>
              <a:srgbClr val="00FF00"/>
            </a:solidFill>
            <a:miter lim="800000"/>
            <a:headEnd type="none" w="sm" len="sm"/>
            <a:tailEnd type="none" w="sm" len="sm"/>
          </a:ln>
          <a:effectLst/>
        </p:spPr>
      </p:pic>
      <p:pic>
        <p:nvPicPr>
          <p:cNvPr id="7" name="Picture 12"/>
          <p:cNvPicPr>
            <a:picLocks noChangeAspect="1" noChangeArrowheads="1"/>
          </p:cNvPicPr>
          <p:nvPr/>
        </p:nvPicPr>
        <p:blipFill>
          <a:blip r:embed="rId4"/>
          <a:srcRect/>
          <a:stretch>
            <a:fillRect/>
          </a:stretch>
        </p:blipFill>
        <p:spPr bwMode="auto">
          <a:xfrm>
            <a:off x="3571868" y="4786322"/>
            <a:ext cx="2382754" cy="1857364"/>
          </a:xfrm>
          <a:prstGeom prst="rect">
            <a:avLst/>
          </a:prstGeom>
          <a:noFill/>
          <a:ln w="9525">
            <a:noFill/>
            <a:miter lim="800000"/>
            <a:headEnd/>
            <a:tailEnd/>
          </a:ln>
          <a:effectLst/>
        </p:spPr>
      </p:pic>
      <p:pic>
        <p:nvPicPr>
          <p:cNvPr id="8" name="Picture 13"/>
          <p:cNvPicPr>
            <a:picLocks noChangeAspect="1" noChangeArrowheads="1"/>
          </p:cNvPicPr>
          <p:nvPr/>
        </p:nvPicPr>
        <p:blipFill>
          <a:blip r:embed="rId5"/>
          <a:srcRect/>
          <a:stretch>
            <a:fillRect/>
          </a:stretch>
        </p:blipFill>
        <p:spPr bwMode="auto">
          <a:xfrm>
            <a:off x="6929454" y="4572008"/>
            <a:ext cx="2033614" cy="2023308"/>
          </a:xfrm>
          <a:prstGeom prst="rect">
            <a:avLst/>
          </a:prstGeom>
          <a:noFill/>
          <a:ln w="9525">
            <a:noFill/>
            <a:miter lim="800000"/>
            <a:headEnd/>
            <a:tailEnd/>
          </a:ln>
          <a:effectLst/>
        </p:spPr>
      </p:pic>
    </p:spTree>
    <p:extLst>
      <p:ext uri="{BB962C8B-B14F-4D97-AF65-F5344CB8AC3E}">
        <p14:creationId xmlns:p14="http://schemas.microsoft.com/office/powerpoint/2010/main" val="34762379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a:effectLst>
                  <a:outerShdw blurRad="38100" dist="38100" dir="2700000" algn="tl">
                    <a:srgbClr val="C0C0C0"/>
                  </a:outerShdw>
                </a:effectLst>
              </a:rPr>
              <a:t>作用势</a:t>
            </a:r>
            <a:endParaRPr lang="zh-CN" altLang="en-US" sz="2800" dirty="0">
              <a:effectLst>
                <a:outerShdw blurRad="38100" dist="38100" dir="2700000" algn="tl">
                  <a:srgbClr val="C0C0C0"/>
                </a:outerShdw>
              </a:effectLst>
            </a:endParaRPr>
          </a:p>
        </p:txBody>
      </p:sp>
      <p:sp>
        <p:nvSpPr>
          <p:cNvPr id="2" name="矩形 1"/>
          <p:cNvSpPr/>
          <p:nvPr/>
        </p:nvSpPr>
        <p:spPr>
          <a:xfrm>
            <a:off x="899592" y="2276872"/>
            <a:ext cx="7488832" cy="4832092"/>
          </a:xfrm>
          <a:prstGeom prst="rect">
            <a:avLst/>
          </a:prstGeom>
        </p:spPr>
        <p:txBody>
          <a:bodyPr wrap="square">
            <a:spAutoFit/>
          </a:bodyPr>
          <a:lstStyle/>
          <a:p>
            <a:pPr>
              <a:buClr>
                <a:srgbClr val="C00000"/>
              </a:buClr>
              <a:buFont typeface="Wingdings" pitchFamily="2" charset="2"/>
              <a:buChar char="n"/>
            </a:pPr>
            <a:r>
              <a:rPr lang="en-US" altLang="zh-CN" dirty="0" smtClean="0">
                <a:solidFill>
                  <a:srgbClr val="0000FF"/>
                </a:solidFill>
                <a:latin typeface="Tahoma" pitchFamily="34" charset="0"/>
                <a:ea typeface="黑体" pitchFamily="2" charset="-122"/>
              </a:rPr>
              <a:t> </a:t>
            </a:r>
            <a:r>
              <a:rPr lang="zh-CN" altLang="en-US" dirty="0" smtClean="0">
                <a:solidFill>
                  <a:srgbClr val="0000FF"/>
                </a:solidFill>
                <a:latin typeface="Tahoma" pitchFamily="34" charset="0"/>
                <a:ea typeface="黑体" pitchFamily="2" charset="-122"/>
              </a:rPr>
              <a:t>对势（</a:t>
            </a:r>
            <a:r>
              <a:rPr lang="en-US" altLang="zh-CN" dirty="0" smtClean="0">
                <a:solidFill>
                  <a:srgbClr val="0000FF"/>
                </a:solidFill>
                <a:latin typeface="Tahoma" pitchFamily="34" charset="0"/>
                <a:ea typeface="黑体" pitchFamily="2" charset="-122"/>
              </a:rPr>
              <a:t>Pairwise potential):</a:t>
            </a:r>
            <a:r>
              <a:rPr kumimoji="1" lang="zh-CN" altLang="en-US" b="1" kern="0" dirty="0">
                <a:solidFill>
                  <a:srgbClr val="000000"/>
                </a:solidFill>
                <a:latin typeface="仿宋_GB2312" pitchFamily="49" charset="-122"/>
                <a:ea typeface="仿宋_GB2312" pitchFamily="49" charset="-122"/>
              </a:rPr>
              <a:t>对势在早期的材料研究中发挥了极为重要的作用</a:t>
            </a:r>
            <a:r>
              <a:rPr kumimoji="1" lang="en-US" altLang="zh-CN" b="1" kern="0" dirty="0">
                <a:solidFill>
                  <a:srgbClr val="000000"/>
                </a:solidFill>
                <a:latin typeface="仿宋_GB2312" pitchFamily="49" charset="-122"/>
                <a:ea typeface="仿宋_GB2312" pitchFamily="49" charset="-122"/>
              </a:rPr>
              <a:t>, </a:t>
            </a:r>
            <a:r>
              <a:rPr kumimoji="1" lang="zh-CN" altLang="en-US" b="1" kern="0" dirty="0">
                <a:solidFill>
                  <a:srgbClr val="000000"/>
                </a:solidFill>
                <a:latin typeface="仿宋_GB2312" pitchFamily="49" charset="-122"/>
                <a:ea typeface="仿宋_GB2312" pitchFamily="49" charset="-122"/>
              </a:rPr>
              <a:t>并仍然活跃在计算机模拟的许多领域</a:t>
            </a:r>
            <a:r>
              <a:rPr kumimoji="1" lang="zh-CN" altLang="en-US" b="1" kern="0" dirty="0" smtClean="0">
                <a:solidFill>
                  <a:srgbClr val="000000"/>
                </a:solidFill>
                <a:latin typeface="仿宋_GB2312" pitchFamily="49" charset="-122"/>
                <a:ea typeface="仿宋_GB2312" pitchFamily="49" charset="-122"/>
              </a:rPr>
              <a:t>。</a:t>
            </a:r>
            <a:r>
              <a:rPr lang="zh-CN" altLang="en-US" b="1" dirty="0">
                <a:solidFill>
                  <a:srgbClr val="000000"/>
                </a:solidFill>
                <a:latin typeface="仿宋_GB2312" pitchFamily="49" charset="-122"/>
                <a:ea typeface="仿宋_GB2312" pitchFamily="49" charset="-122"/>
              </a:rPr>
              <a:t>原子间作用势仅仅与原子之间距离</a:t>
            </a:r>
            <a:r>
              <a:rPr lang="zh-CN" altLang="en-US" b="1" dirty="0" smtClean="0">
                <a:solidFill>
                  <a:srgbClr val="000000"/>
                </a:solidFill>
                <a:latin typeface="仿宋_GB2312" pitchFamily="49" charset="-122"/>
                <a:ea typeface="仿宋_GB2312" pitchFamily="49" charset="-122"/>
              </a:rPr>
              <a:t>相关，适用于</a:t>
            </a:r>
            <a:r>
              <a:rPr kumimoji="1" lang="zh-CN" altLang="en-US" b="1" i="0" u="none" strike="noStrike" kern="0" cap="none" spc="0" normalizeH="0" baseline="0" noProof="0" dirty="0" smtClean="0">
                <a:ln>
                  <a:noFill/>
                </a:ln>
                <a:solidFill>
                  <a:srgbClr val="0000FF"/>
                </a:solidFill>
                <a:effectLst/>
                <a:uLnTx/>
                <a:uFillTx/>
                <a:latin typeface="仿宋_GB2312" pitchFamily="49" charset="-122"/>
                <a:ea typeface="仿宋_GB2312" pitchFamily="49" charset="-122"/>
                <a:cs typeface="+mn-cs"/>
              </a:rPr>
              <a:t>金属、溶液、陶瓷材料等</a:t>
            </a:r>
            <a:r>
              <a:rPr lang="zh-CN" altLang="en-US" b="1" dirty="0" smtClean="0">
                <a:solidFill>
                  <a:srgbClr val="000000"/>
                </a:solidFill>
                <a:latin typeface="仿宋_GB2312" pitchFamily="49" charset="-122"/>
                <a:ea typeface="仿宋_GB2312" pitchFamily="49" charset="-122"/>
              </a:rPr>
              <a:t>：</a:t>
            </a:r>
            <a:endParaRPr kumimoji="1" lang="en-US" altLang="zh-CN" b="1" kern="0" dirty="0" smtClean="0">
              <a:solidFill>
                <a:srgbClr val="000000"/>
              </a:solidFill>
              <a:latin typeface="仿宋_GB2312" pitchFamily="49" charset="-122"/>
              <a:ea typeface="仿宋_GB2312" pitchFamily="49" charset="-122"/>
            </a:endParaRPr>
          </a:p>
          <a:p>
            <a:pPr lvl="0">
              <a:buClr>
                <a:srgbClr val="C00000"/>
              </a:buClr>
              <a:buFont typeface="Wingdings" pitchFamily="2" charset="2"/>
              <a:buChar char="n"/>
            </a:pPr>
            <a:endParaRPr kumimoji="1" lang="en-US" altLang="zh-CN" b="1" kern="0" dirty="0">
              <a:solidFill>
                <a:srgbClr val="000000"/>
              </a:solidFill>
              <a:latin typeface="仿宋_GB2312" pitchFamily="49" charset="-122"/>
              <a:ea typeface="仿宋_GB2312" pitchFamily="49" charset="-122"/>
            </a:endParaRPr>
          </a:p>
          <a:p>
            <a:pPr lvl="0">
              <a:buClr>
                <a:srgbClr val="C00000"/>
              </a:buClr>
              <a:buFont typeface="Wingdings" pitchFamily="2" charset="2"/>
              <a:buChar char="n"/>
            </a:pPr>
            <a:endParaRPr kumimoji="1" lang="zh-CN" altLang="en-US" b="1" kern="0" dirty="0">
              <a:solidFill>
                <a:srgbClr val="000000"/>
              </a:solidFill>
              <a:latin typeface="仿宋_GB2312" pitchFamily="49" charset="-122"/>
              <a:ea typeface="仿宋_GB2312" pitchFamily="49" charset="-122"/>
            </a:endParaRPr>
          </a:p>
          <a:p>
            <a:pPr>
              <a:buClr>
                <a:srgbClr val="C00000"/>
              </a:buClr>
              <a:buFont typeface="Wingdings" pitchFamily="2" charset="2"/>
              <a:buChar char="n"/>
            </a:pPr>
            <a:endParaRPr lang="en-US" altLang="zh-CN" dirty="0" smtClean="0">
              <a:solidFill>
                <a:srgbClr val="0000FF"/>
              </a:solidFill>
              <a:latin typeface="Tahoma" pitchFamily="34" charset="0"/>
              <a:ea typeface="黑体" pitchFamily="2" charset="-122"/>
            </a:endParaRPr>
          </a:p>
          <a:p>
            <a:pPr>
              <a:buClr>
                <a:srgbClr val="C00000"/>
              </a:buClr>
              <a:buFont typeface="Wingdings" pitchFamily="2" charset="2"/>
              <a:buChar char="n"/>
            </a:pPr>
            <a:r>
              <a:rPr lang="en-US" altLang="zh-CN" dirty="0" err="1" smtClean="0">
                <a:solidFill>
                  <a:srgbClr val="CC0000"/>
                </a:solidFill>
                <a:ea typeface="华文新魏" pitchFamily="2" charset="-122"/>
              </a:rPr>
              <a:t>Lennard</a:t>
            </a:r>
            <a:r>
              <a:rPr lang="en-US" altLang="zh-CN" dirty="0" smtClean="0">
                <a:solidFill>
                  <a:srgbClr val="CC0000"/>
                </a:solidFill>
                <a:ea typeface="华文新魏" pitchFamily="2" charset="-122"/>
              </a:rPr>
              <a:t>-Jones</a:t>
            </a:r>
            <a:r>
              <a:rPr lang="zh-CN" altLang="en-US" dirty="0" smtClean="0">
                <a:solidFill>
                  <a:srgbClr val="CC0000"/>
                </a:solidFill>
                <a:ea typeface="华文新魏" pitchFamily="2" charset="-122"/>
              </a:rPr>
              <a:t>势</a:t>
            </a:r>
            <a:endParaRPr lang="en-US" altLang="zh-CN" dirty="0" smtClean="0">
              <a:solidFill>
                <a:srgbClr val="CC0000"/>
              </a:solidFill>
              <a:ea typeface="华文新魏" pitchFamily="2" charset="-122"/>
            </a:endParaRPr>
          </a:p>
          <a:p>
            <a:pPr>
              <a:buClr>
                <a:srgbClr val="C00000"/>
              </a:buClr>
              <a:buFont typeface="Wingdings" pitchFamily="2" charset="2"/>
              <a:buChar char="n"/>
            </a:pPr>
            <a:endParaRPr lang="en-US" altLang="zh-CN" dirty="0" smtClean="0">
              <a:solidFill>
                <a:srgbClr val="0000FF"/>
              </a:solidFill>
              <a:latin typeface="Tahoma" pitchFamily="34" charset="0"/>
              <a:ea typeface="黑体" pitchFamily="2" charset="-122"/>
            </a:endParaRPr>
          </a:p>
          <a:p>
            <a:pPr>
              <a:buClr>
                <a:srgbClr val="C00000"/>
              </a:buClr>
              <a:buFont typeface="Wingdings" pitchFamily="2" charset="2"/>
              <a:buChar char="n"/>
            </a:pPr>
            <a:endParaRPr lang="en-US" altLang="zh-CN" dirty="0" smtClean="0">
              <a:solidFill>
                <a:srgbClr val="0000FF"/>
              </a:solidFill>
              <a:latin typeface="Tahoma" pitchFamily="34" charset="0"/>
              <a:ea typeface="黑体" pitchFamily="2" charset="-122"/>
            </a:endParaRPr>
          </a:p>
          <a:p>
            <a:pPr>
              <a:buClr>
                <a:srgbClr val="C00000"/>
              </a:buClr>
              <a:buFont typeface="Wingdings" pitchFamily="2" charset="2"/>
              <a:buChar char="n"/>
            </a:pPr>
            <a:endParaRPr lang="en-US" altLang="zh-CN" dirty="0" smtClean="0">
              <a:solidFill>
                <a:srgbClr val="0000FF"/>
              </a:solidFill>
              <a:latin typeface="Tahoma" pitchFamily="34" charset="0"/>
              <a:ea typeface="黑体" pitchFamily="2" charset="-122"/>
            </a:endParaRPr>
          </a:p>
          <a:p>
            <a:pPr>
              <a:buClr>
                <a:srgbClr val="C00000"/>
              </a:buClr>
              <a:buFont typeface="Wingdings" pitchFamily="2" charset="2"/>
              <a:buChar char="n"/>
            </a:pPr>
            <a:r>
              <a:rPr lang="en-US" altLang="zh-CN" dirty="0" smtClean="0">
                <a:solidFill>
                  <a:srgbClr val="CC0000"/>
                </a:solidFill>
                <a:ea typeface="华文新魏" pitchFamily="2" charset="-122"/>
              </a:rPr>
              <a:t>Born-Mayer</a:t>
            </a:r>
            <a:r>
              <a:rPr lang="zh-CN" altLang="en-US" dirty="0" smtClean="0">
                <a:solidFill>
                  <a:srgbClr val="CC0000"/>
                </a:solidFill>
                <a:ea typeface="华文新魏" pitchFamily="2" charset="-122"/>
              </a:rPr>
              <a:t>势</a:t>
            </a:r>
            <a:r>
              <a:rPr lang="zh-CN" altLang="en-US" sz="2000" dirty="0" smtClean="0"/>
              <a:t> </a:t>
            </a:r>
          </a:p>
          <a:p>
            <a:pPr>
              <a:buClr>
                <a:srgbClr val="C00000"/>
              </a:buClr>
              <a:buFont typeface="Wingdings" pitchFamily="2" charset="2"/>
              <a:buChar char="n"/>
            </a:pPr>
            <a:endParaRPr lang="en-US" altLang="zh-CN" dirty="0" smtClean="0">
              <a:solidFill>
                <a:srgbClr val="CC0000"/>
              </a:solidFill>
              <a:ea typeface="华文新魏" pitchFamily="2" charset="-122"/>
            </a:endParaRPr>
          </a:p>
          <a:p>
            <a:pPr>
              <a:buClr>
                <a:srgbClr val="C00000"/>
              </a:buClr>
              <a:buFont typeface="Wingdings" pitchFamily="2" charset="2"/>
              <a:buChar char="n"/>
            </a:pPr>
            <a:endParaRPr lang="en-US" altLang="zh-CN" dirty="0" smtClean="0">
              <a:solidFill>
                <a:srgbClr val="CC0000"/>
              </a:solidFill>
              <a:ea typeface="华文新魏" pitchFamily="2" charset="-122"/>
            </a:endParaRPr>
          </a:p>
          <a:p>
            <a:pPr>
              <a:buClr>
                <a:srgbClr val="C00000"/>
              </a:buClr>
              <a:buFont typeface="Wingdings" pitchFamily="2" charset="2"/>
              <a:buChar char="n"/>
            </a:pPr>
            <a:r>
              <a:rPr lang="zh-CN" altLang="en-US" dirty="0" smtClean="0">
                <a:solidFill>
                  <a:srgbClr val="CC0000"/>
                </a:solidFill>
                <a:latin typeface="Tahoma" pitchFamily="34" charset="0"/>
                <a:ea typeface="华文新魏" pitchFamily="2" charset="-122"/>
              </a:rPr>
              <a:t>库仑作用势</a:t>
            </a:r>
            <a:endParaRPr lang="en-US" altLang="zh-CN" dirty="0" smtClean="0">
              <a:solidFill>
                <a:srgbClr val="CC0000"/>
              </a:solidFill>
              <a:latin typeface="Tahoma" pitchFamily="34" charset="0"/>
              <a:ea typeface="华文新魏" pitchFamily="2" charset="-122"/>
            </a:endParaRPr>
          </a:p>
          <a:p>
            <a:pPr>
              <a:buClr>
                <a:srgbClr val="C00000"/>
              </a:buClr>
              <a:buFont typeface="Wingdings" pitchFamily="2" charset="2"/>
              <a:buChar char="n"/>
            </a:pPr>
            <a:endParaRPr lang="en-US" altLang="zh-CN" dirty="0" smtClean="0">
              <a:solidFill>
                <a:srgbClr val="CC0000"/>
              </a:solidFill>
              <a:latin typeface="Tahoma" pitchFamily="34" charset="0"/>
              <a:ea typeface="华文新魏" pitchFamily="2" charset="-122"/>
            </a:endParaRPr>
          </a:p>
          <a:p>
            <a:pPr>
              <a:buClr>
                <a:srgbClr val="C00000"/>
              </a:buClr>
              <a:buFont typeface="Wingdings" pitchFamily="2" charset="2"/>
              <a:buChar char="n"/>
            </a:pPr>
            <a:endParaRPr lang="zh-CN" altLang="en-US" dirty="0" smtClean="0">
              <a:solidFill>
                <a:srgbClr val="CC0000"/>
              </a:solidFill>
              <a:latin typeface="Tahoma" pitchFamily="34" charset="0"/>
              <a:ea typeface="华文新魏" pitchFamily="2" charset="-122"/>
            </a:endParaRPr>
          </a:p>
          <a:p>
            <a:pPr>
              <a:buClr>
                <a:srgbClr val="C00000"/>
              </a:buClr>
              <a:buFont typeface="Wingdings" pitchFamily="2" charset="2"/>
              <a:buChar char="n"/>
            </a:pPr>
            <a:endParaRPr lang="en-US" altLang="zh-CN" dirty="0">
              <a:solidFill>
                <a:srgbClr val="0000FF"/>
              </a:solidFill>
              <a:latin typeface="Tahoma" pitchFamily="34" charset="0"/>
              <a:ea typeface="黑体" pitchFamily="2" charset="-122"/>
            </a:endParaRPr>
          </a:p>
        </p:txBody>
      </p:sp>
      <p:graphicFrame>
        <p:nvGraphicFramePr>
          <p:cNvPr id="5" name="Object 5"/>
          <p:cNvGraphicFramePr>
            <a:graphicFrameLocks noChangeAspect="1"/>
          </p:cNvGraphicFramePr>
          <p:nvPr>
            <p:extLst>
              <p:ext uri="{D42A27DB-BD31-4B8C-83A1-F6EECF244321}">
                <p14:modId xmlns:p14="http://schemas.microsoft.com/office/powerpoint/2010/main" val="1427668349"/>
              </p:ext>
            </p:extLst>
          </p:nvPr>
        </p:nvGraphicFramePr>
        <p:xfrm>
          <a:off x="2987824" y="3222054"/>
          <a:ext cx="2782797" cy="638994"/>
        </p:xfrm>
        <a:graphic>
          <a:graphicData uri="http://schemas.openxmlformats.org/presentationml/2006/ole">
            <mc:AlternateContent xmlns:mc="http://schemas.openxmlformats.org/markup-compatibility/2006">
              <mc:Choice xmlns:v="urn:schemas-microsoft-com:vml" Requires="v">
                <p:oleObj spid="_x0000_s24597" name="公式" r:id="rId4" imgW="1993680" imgH="457200" progId="Equation.3">
                  <p:embed/>
                </p:oleObj>
              </mc:Choice>
              <mc:Fallback>
                <p:oleObj name="公式" r:id="rId4" imgW="1993680" imgH="457200" progId="Equation.3">
                  <p:embed/>
                  <p:pic>
                    <p:nvPicPr>
                      <p:cNvPr id="0" name=""/>
                      <p:cNvPicPr>
                        <a:picLocks noChangeAspect="1" noChangeArrowheads="1"/>
                      </p:cNvPicPr>
                      <p:nvPr/>
                    </p:nvPicPr>
                    <p:blipFill>
                      <a:blip r:embed="rId5"/>
                      <a:srcRect/>
                      <a:stretch>
                        <a:fillRect/>
                      </a:stretch>
                    </p:blipFill>
                    <p:spPr bwMode="auto">
                      <a:xfrm>
                        <a:off x="2987824" y="3222054"/>
                        <a:ext cx="2782797" cy="638994"/>
                      </a:xfrm>
                      <a:prstGeom prst="rect">
                        <a:avLst/>
                      </a:prstGeom>
                      <a:noFill/>
                      <a:ln w="9525">
                        <a:solidFill>
                          <a:srgbClr val="3366FF"/>
                        </a:solidFill>
                        <a:miter lim="800000"/>
                        <a:headEnd/>
                        <a:tailEnd/>
                      </a:ln>
                    </p:spPr>
                  </p:pic>
                </p:oleObj>
              </mc:Fallback>
            </mc:AlternateContent>
          </a:graphicData>
        </a:graphic>
      </p:graphicFrame>
      <p:graphicFrame>
        <p:nvGraphicFramePr>
          <p:cNvPr id="6" name="Object 1"/>
          <p:cNvGraphicFramePr>
            <a:graphicFrameLocks noChangeAspect="1"/>
          </p:cNvGraphicFramePr>
          <p:nvPr>
            <p:extLst>
              <p:ext uri="{D42A27DB-BD31-4B8C-83A1-F6EECF244321}">
                <p14:modId xmlns:p14="http://schemas.microsoft.com/office/powerpoint/2010/main" val="3091229179"/>
              </p:ext>
            </p:extLst>
          </p:nvPr>
        </p:nvGraphicFramePr>
        <p:xfrm>
          <a:off x="3203848" y="3932610"/>
          <a:ext cx="2304256" cy="678170"/>
        </p:xfrm>
        <a:graphic>
          <a:graphicData uri="http://schemas.openxmlformats.org/presentationml/2006/ole">
            <mc:AlternateContent xmlns:mc="http://schemas.openxmlformats.org/markup-compatibility/2006">
              <mc:Choice xmlns:v="urn:schemas-microsoft-com:vml" Requires="v">
                <p:oleObj spid="_x0000_s24598" r:id="rId6" imgW="1714500" imgH="508000" progId="Equation.3">
                  <p:embed/>
                </p:oleObj>
              </mc:Choice>
              <mc:Fallback>
                <p:oleObj r:id="rId6" imgW="1714500" imgH="5080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03848" y="3932610"/>
                        <a:ext cx="2304256" cy="678170"/>
                      </a:xfrm>
                      <a:prstGeom prst="rect">
                        <a:avLst/>
                      </a:prstGeom>
                      <a:solidFill>
                        <a:srgbClr val="FFFF99"/>
                      </a:solidFill>
                      <a:ln w="9525">
                        <a:solidFill>
                          <a:srgbClr val="FF0000"/>
                        </a:solidFill>
                        <a:miter lim="800000"/>
                        <a:headEnd/>
                        <a:tailEnd/>
                      </a:ln>
                    </p:spPr>
                  </p:pic>
                </p:oleObj>
              </mc:Fallback>
            </mc:AlternateContent>
          </a:graphicData>
        </a:graphic>
      </p:graphicFrame>
      <p:graphicFrame>
        <p:nvGraphicFramePr>
          <p:cNvPr id="7" name="Object 0"/>
          <p:cNvGraphicFramePr>
            <a:graphicFrameLocks noChangeAspect="1"/>
          </p:cNvGraphicFramePr>
          <p:nvPr>
            <p:extLst>
              <p:ext uri="{D42A27DB-BD31-4B8C-83A1-F6EECF244321}">
                <p14:modId xmlns:p14="http://schemas.microsoft.com/office/powerpoint/2010/main" val="190243249"/>
              </p:ext>
            </p:extLst>
          </p:nvPr>
        </p:nvGraphicFramePr>
        <p:xfrm>
          <a:off x="3263098" y="4923567"/>
          <a:ext cx="2232248" cy="624203"/>
        </p:xfrm>
        <a:graphic>
          <a:graphicData uri="http://schemas.openxmlformats.org/presentationml/2006/ole">
            <mc:AlternateContent xmlns:mc="http://schemas.openxmlformats.org/markup-compatibility/2006">
              <mc:Choice xmlns:v="urn:schemas-microsoft-com:vml" Requires="v">
                <p:oleObj spid="_x0000_s24599" r:id="rId8" imgW="825500" imgH="228600" progId="Equation.3">
                  <p:embed/>
                </p:oleObj>
              </mc:Choice>
              <mc:Fallback>
                <p:oleObj r:id="rId8" imgW="825500" imgH="2286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263098" y="4923567"/>
                        <a:ext cx="2232248" cy="624203"/>
                      </a:xfrm>
                      <a:prstGeom prst="rect">
                        <a:avLst/>
                      </a:prstGeom>
                      <a:solidFill>
                        <a:srgbClr val="FFFF99"/>
                      </a:solidFill>
                      <a:ln w="9525">
                        <a:solidFill>
                          <a:srgbClr val="FF0000"/>
                        </a:solidFill>
                        <a:miter lim="800000"/>
                        <a:headEnd/>
                        <a:tailEnd/>
                      </a:ln>
                    </p:spPr>
                  </p:pic>
                </p:oleObj>
              </mc:Fallback>
            </mc:AlternateContent>
          </a:graphicData>
        </a:graphic>
      </p:graphicFrame>
      <p:graphicFrame>
        <p:nvGraphicFramePr>
          <p:cNvPr id="8" name="Object 5"/>
          <p:cNvGraphicFramePr>
            <a:graphicFrameLocks noChangeAspect="1"/>
          </p:cNvGraphicFramePr>
          <p:nvPr>
            <p:extLst>
              <p:ext uri="{D42A27DB-BD31-4B8C-83A1-F6EECF244321}">
                <p14:modId xmlns:p14="http://schemas.microsoft.com/office/powerpoint/2010/main" val="2283250067"/>
              </p:ext>
            </p:extLst>
          </p:nvPr>
        </p:nvGraphicFramePr>
        <p:xfrm>
          <a:off x="3131840" y="5805264"/>
          <a:ext cx="2468713" cy="740892"/>
        </p:xfrm>
        <a:graphic>
          <a:graphicData uri="http://schemas.openxmlformats.org/presentationml/2006/ole">
            <mc:AlternateContent xmlns:mc="http://schemas.openxmlformats.org/markup-compatibility/2006">
              <mc:Choice xmlns:v="urn:schemas-microsoft-com:vml" Requires="v">
                <p:oleObj spid="_x0000_s24600" r:id="rId10" imgW="1384300" imgH="419100" progId="">
                  <p:embed/>
                </p:oleObj>
              </mc:Choice>
              <mc:Fallback>
                <p:oleObj r:id="rId10" imgW="1384300" imgH="419100" progId="">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131840" y="5805264"/>
                        <a:ext cx="2468713" cy="740892"/>
                      </a:xfrm>
                      <a:prstGeom prst="rect">
                        <a:avLst/>
                      </a:prstGeom>
                      <a:solidFill>
                        <a:srgbClr val="FFFF99"/>
                      </a:solidFill>
                      <a:ln w="9525">
                        <a:solidFill>
                          <a:srgbClr val="FF0000"/>
                        </a:solidFill>
                        <a:miter lim="800000"/>
                        <a:headEnd/>
                        <a:tailEnd/>
                      </a:ln>
                    </p:spPr>
                  </p:pic>
                </p:oleObj>
              </mc:Fallback>
            </mc:AlternateContent>
          </a:graphicData>
        </a:graphic>
      </p:graphicFrame>
    </p:spTree>
    <p:extLst>
      <p:ext uri="{BB962C8B-B14F-4D97-AF65-F5344CB8AC3E}">
        <p14:creationId xmlns:p14="http://schemas.microsoft.com/office/powerpoint/2010/main" val="143493210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smtClean="0">
                <a:effectLst>
                  <a:outerShdw blurRad="38100" dist="38100" dir="2700000" algn="tl">
                    <a:srgbClr val="C0C0C0"/>
                  </a:outerShdw>
                </a:effectLst>
              </a:rPr>
              <a:t>作用势</a:t>
            </a:r>
            <a:endParaRPr lang="zh-CN" altLang="en-US" sz="2800" dirty="0">
              <a:effectLst>
                <a:outerShdw blurRad="38100" dist="38100" dir="2700000" algn="tl">
                  <a:srgbClr val="C0C0C0"/>
                </a:outerShdw>
              </a:effectLst>
            </a:endParaRPr>
          </a:p>
        </p:txBody>
      </p:sp>
      <p:sp>
        <p:nvSpPr>
          <p:cNvPr id="3" name="矩形 2"/>
          <p:cNvSpPr/>
          <p:nvPr/>
        </p:nvSpPr>
        <p:spPr>
          <a:xfrm>
            <a:off x="899592" y="2276872"/>
            <a:ext cx="7488832" cy="5109091"/>
          </a:xfrm>
          <a:prstGeom prst="rect">
            <a:avLst/>
          </a:prstGeom>
        </p:spPr>
        <p:txBody>
          <a:bodyPr wrap="square">
            <a:spAutoFit/>
          </a:bodyPr>
          <a:lstStyle/>
          <a:p>
            <a:pPr>
              <a:buClr>
                <a:srgbClr val="C00000"/>
              </a:buClr>
              <a:buFont typeface="Wingdings" pitchFamily="2" charset="2"/>
              <a:buChar char="n"/>
            </a:pPr>
            <a:r>
              <a:rPr lang="en-US" altLang="zh-CN" dirty="0" smtClean="0">
                <a:solidFill>
                  <a:srgbClr val="0000FF"/>
                </a:solidFill>
                <a:latin typeface="Tahoma" pitchFamily="34" charset="0"/>
                <a:ea typeface="黑体" pitchFamily="2" charset="-122"/>
              </a:rPr>
              <a:t> </a:t>
            </a:r>
            <a:r>
              <a:rPr lang="zh-CN" altLang="en-US" dirty="0">
                <a:solidFill>
                  <a:srgbClr val="0000FF"/>
                </a:solidFill>
                <a:latin typeface="Tahoma" pitchFamily="34" charset="0"/>
                <a:ea typeface="黑体" pitchFamily="2" charset="-122"/>
              </a:rPr>
              <a:t>基于有效介质方法（</a:t>
            </a:r>
            <a:r>
              <a:rPr lang="en-US" altLang="zh-CN" dirty="0">
                <a:solidFill>
                  <a:srgbClr val="0000FF"/>
                </a:solidFill>
                <a:latin typeface="Tahoma" pitchFamily="34" charset="0"/>
                <a:ea typeface="黑体" pitchFamily="2" charset="-122"/>
              </a:rPr>
              <a:t> effective-medium-based Method)</a:t>
            </a:r>
            <a:r>
              <a:rPr lang="zh-CN" altLang="en-US" dirty="0">
                <a:solidFill>
                  <a:srgbClr val="0000FF"/>
                </a:solidFill>
                <a:latin typeface="Tahoma" pitchFamily="34" charset="0"/>
                <a:ea typeface="黑体" pitchFamily="2" charset="-122"/>
              </a:rPr>
              <a:t>的原子间作用势</a:t>
            </a:r>
            <a:r>
              <a:rPr lang="en-US" altLang="zh-CN" dirty="0">
                <a:solidFill>
                  <a:srgbClr val="0000FF"/>
                </a:solidFill>
                <a:latin typeface="Tahoma" pitchFamily="34" charset="0"/>
                <a:ea typeface="黑体" pitchFamily="2" charset="-122"/>
              </a:rPr>
              <a:t>:</a:t>
            </a:r>
            <a:r>
              <a:rPr lang="zh-CN" altLang="en-US" dirty="0">
                <a:solidFill>
                  <a:srgbClr val="0000FF"/>
                </a:solidFill>
                <a:latin typeface="Tahoma" pitchFamily="34" charset="0"/>
                <a:ea typeface="黑体" pitchFamily="2" charset="-122"/>
              </a:rPr>
              <a:t>也被称为对泛函方法</a:t>
            </a:r>
            <a:r>
              <a:rPr lang="en-US" altLang="zh-CN" dirty="0">
                <a:solidFill>
                  <a:srgbClr val="0000FF"/>
                </a:solidFill>
                <a:latin typeface="Tahoma" pitchFamily="34" charset="0"/>
                <a:ea typeface="黑体" pitchFamily="2" charset="-122"/>
              </a:rPr>
              <a:t>(pair-functional method</a:t>
            </a:r>
            <a:r>
              <a:rPr lang="en-US" altLang="zh-CN" dirty="0">
                <a:solidFill>
                  <a:srgbClr val="0000FF"/>
                </a:solidFill>
                <a:latin typeface="Tahoma" pitchFamily="34" charset="0"/>
                <a:ea typeface="黑体" pitchFamily="2" charset="-122"/>
              </a:rPr>
              <a:t>).</a:t>
            </a:r>
            <a:r>
              <a:rPr lang="zh-CN" altLang="en-US" dirty="0">
                <a:solidFill>
                  <a:srgbClr val="0000FF"/>
                </a:solidFill>
                <a:latin typeface="Tahoma" pitchFamily="34" charset="0"/>
                <a:ea typeface="黑体" pitchFamily="2" charset="-122"/>
              </a:rPr>
              <a:t>两个原子间的作用力不仅与它们之间的距离相关</a:t>
            </a:r>
            <a:r>
              <a:rPr lang="en-US" altLang="zh-CN" dirty="0">
                <a:solidFill>
                  <a:srgbClr val="0000FF"/>
                </a:solidFill>
                <a:latin typeface="Tahoma" pitchFamily="34" charset="0"/>
                <a:ea typeface="黑体" pitchFamily="2" charset="-122"/>
              </a:rPr>
              <a:t>, </a:t>
            </a:r>
            <a:r>
              <a:rPr lang="zh-CN" altLang="en-US" dirty="0">
                <a:solidFill>
                  <a:srgbClr val="0000FF"/>
                </a:solidFill>
                <a:latin typeface="Tahoma" pitchFamily="34" charset="0"/>
                <a:ea typeface="黑体" pitchFamily="2" charset="-122"/>
              </a:rPr>
              <a:t>也与这两个原子所处的局部环境有关</a:t>
            </a:r>
            <a:r>
              <a:rPr lang="zh-CN" altLang="en-US" dirty="0" smtClean="0">
                <a:solidFill>
                  <a:srgbClr val="0000FF"/>
                </a:solidFill>
                <a:latin typeface="Tahoma" pitchFamily="34" charset="0"/>
                <a:ea typeface="黑体" pitchFamily="2" charset="-122"/>
              </a:rPr>
              <a:t>。多</a:t>
            </a:r>
            <a:r>
              <a:rPr lang="zh-CN" altLang="en-US" dirty="0">
                <a:solidFill>
                  <a:srgbClr val="0000FF"/>
                </a:solidFill>
                <a:latin typeface="Tahoma" pitchFamily="34" charset="0"/>
                <a:ea typeface="黑体" pitchFamily="2" charset="-122"/>
              </a:rPr>
              <a:t>体系总能量一般</a:t>
            </a:r>
            <a:r>
              <a:rPr lang="zh-CN" altLang="en-US" dirty="0" smtClean="0">
                <a:solidFill>
                  <a:srgbClr val="0000FF"/>
                </a:solidFill>
                <a:latin typeface="Tahoma" pitchFamily="34" charset="0"/>
                <a:ea typeface="黑体" pitchFamily="2" charset="-122"/>
              </a:rPr>
              <a:t>形式：</a:t>
            </a:r>
            <a:endParaRPr lang="en-US" altLang="zh-CN" dirty="0">
              <a:solidFill>
                <a:srgbClr val="0000FF"/>
              </a:solidFill>
              <a:latin typeface="Tahoma" pitchFamily="34" charset="0"/>
              <a:ea typeface="黑体" pitchFamily="2" charset="-122"/>
            </a:endParaRPr>
          </a:p>
          <a:p>
            <a:pPr>
              <a:buClr>
                <a:srgbClr val="C00000"/>
              </a:buClr>
              <a:buFont typeface="Wingdings" pitchFamily="2" charset="2"/>
              <a:buChar char="n"/>
            </a:pPr>
            <a:endParaRPr lang="en-US" altLang="zh-CN" dirty="0">
              <a:solidFill>
                <a:srgbClr val="0000FF"/>
              </a:solidFill>
              <a:latin typeface="Tahoma" pitchFamily="34" charset="0"/>
              <a:ea typeface="黑体" pitchFamily="2" charset="-122"/>
            </a:endParaRPr>
          </a:p>
          <a:p>
            <a:pPr>
              <a:buClr>
                <a:srgbClr val="C00000"/>
              </a:buClr>
              <a:buFont typeface="Wingdings" pitchFamily="2" charset="2"/>
              <a:buChar char="n"/>
            </a:pPr>
            <a:endParaRPr lang="en-US" altLang="zh-CN" dirty="0" smtClean="0">
              <a:solidFill>
                <a:srgbClr val="0000FF"/>
              </a:solidFill>
              <a:latin typeface="Tahoma" pitchFamily="34" charset="0"/>
              <a:ea typeface="黑体" pitchFamily="2" charset="-122"/>
            </a:endParaRPr>
          </a:p>
          <a:p>
            <a:pPr>
              <a:buClr>
                <a:srgbClr val="C00000"/>
              </a:buClr>
              <a:buFont typeface="Wingdings" pitchFamily="2" charset="2"/>
              <a:buChar char="n"/>
            </a:pPr>
            <a:endParaRPr lang="en-US" altLang="zh-CN" dirty="0" smtClean="0">
              <a:solidFill>
                <a:srgbClr val="0000FF"/>
              </a:solidFill>
              <a:latin typeface="Tahoma" pitchFamily="34" charset="0"/>
              <a:ea typeface="黑体" pitchFamily="2" charset="-122"/>
            </a:endParaRPr>
          </a:p>
          <a:p>
            <a:pPr>
              <a:buClr>
                <a:srgbClr val="C00000"/>
              </a:buClr>
              <a:buFont typeface="Wingdings" pitchFamily="2" charset="2"/>
              <a:buChar char="n"/>
            </a:pPr>
            <a:r>
              <a:rPr lang="zh-CN" altLang="en-US" dirty="0">
                <a:solidFill>
                  <a:srgbClr val="CC0000"/>
                </a:solidFill>
                <a:latin typeface="Tahoma" pitchFamily="34" charset="0"/>
                <a:ea typeface="华文新魏" pitchFamily="2" charset="-122"/>
              </a:rPr>
              <a:t>嵌入原子方法</a:t>
            </a:r>
            <a:r>
              <a:rPr lang="en-US" altLang="zh-CN" dirty="0">
                <a:solidFill>
                  <a:srgbClr val="CC0000"/>
                </a:solidFill>
                <a:latin typeface="Tahoma" pitchFamily="34" charset="0"/>
                <a:ea typeface="华文新魏" pitchFamily="2" charset="-122"/>
              </a:rPr>
              <a:t>(</a:t>
            </a:r>
            <a:r>
              <a:rPr lang="en-US" altLang="zh-CN" dirty="0" err="1" smtClean="0">
                <a:solidFill>
                  <a:srgbClr val="CC0000"/>
                </a:solidFill>
                <a:latin typeface="Tahoma" pitchFamily="34" charset="0"/>
                <a:ea typeface="华文新魏" pitchFamily="2" charset="-122"/>
              </a:rPr>
              <a:t>EAM</a:t>
            </a:r>
            <a:r>
              <a:rPr lang="zh-CN" altLang="en-US" dirty="0" smtClean="0">
                <a:solidFill>
                  <a:srgbClr val="CC0000"/>
                </a:solidFill>
                <a:latin typeface="Tahoma" pitchFamily="34" charset="0"/>
                <a:ea typeface="华文新魏" pitchFamily="2" charset="-122"/>
              </a:rPr>
              <a:t>势</a:t>
            </a:r>
            <a:r>
              <a:rPr lang="en-US" altLang="zh-CN" dirty="0" smtClean="0">
                <a:solidFill>
                  <a:srgbClr val="CC0000"/>
                </a:solidFill>
                <a:latin typeface="Tahoma" pitchFamily="34" charset="0"/>
                <a:ea typeface="华文新魏" pitchFamily="2" charset="-122"/>
              </a:rPr>
              <a:t>)</a:t>
            </a:r>
            <a:endParaRPr lang="en-US" altLang="zh-CN" dirty="0">
              <a:solidFill>
                <a:srgbClr val="CC0000"/>
              </a:solidFill>
              <a:latin typeface="Tahoma" pitchFamily="34" charset="0"/>
              <a:ea typeface="华文新魏" pitchFamily="2" charset="-122"/>
            </a:endParaRPr>
          </a:p>
          <a:p>
            <a:pPr>
              <a:buClr>
                <a:srgbClr val="C00000"/>
              </a:buClr>
              <a:buFont typeface="Wingdings" pitchFamily="2" charset="2"/>
              <a:buChar char="n"/>
            </a:pPr>
            <a:endParaRPr lang="zh-CN" altLang="en-US" sz="2000" dirty="0" smtClean="0"/>
          </a:p>
          <a:p>
            <a:pPr>
              <a:buClr>
                <a:srgbClr val="C00000"/>
              </a:buClr>
              <a:buFont typeface="Wingdings" pitchFamily="2" charset="2"/>
              <a:buChar char="n"/>
            </a:pPr>
            <a:endParaRPr lang="en-US" altLang="zh-CN" dirty="0" smtClean="0">
              <a:solidFill>
                <a:srgbClr val="CC0000"/>
              </a:solidFill>
              <a:ea typeface="华文新魏" pitchFamily="2" charset="-122"/>
            </a:endParaRPr>
          </a:p>
          <a:p>
            <a:pPr>
              <a:buClr>
                <a:srgbClr val="C00000"/>
              </a:buClr>
              <a:buFont typeface="Wingdings" pitchFamily="2" charset="2"/>
              <a:buChar char="n"/>
            </a:pPr>
            <a:endParaRPr lang="en-US" altLang="zh-CN" dirty="0" smtClean="0">
              <a:solidFill>
                <a:srgbClr val="CC0000"/>
              </a:solidFill>
              <a:ea typeface="华文新魏" pitchFamily="2" charset="-122"/>
            </a:endParaRPr>
          </a:p>
          <a:p>
            <a:pPr lvl="0">
              <a:buClr>
                <a:srgbClr val="C00000"/>
              </a:buClr>
              <a:buFont typeface="Wingdings" pitchFamily="2" charset="2"/>
              <a:buChar char="n"/>
            </a:pPr>
            <a:r>
              <a:rPr kumimoji="1" lang="en-US" altLang="zh-CN" b="1" i="0" u="none" strike="noStrike" kern="0" cap="none" spc="0" normalizeH="0" baseline="0" noProof="0" dirty="0" err="1" smtClean="0">
                <a:ln>
                  <a:noFill/>
                </a:ln>
                <a:solidFill>
                  <a:srgbClr val="FF0000"/>
                </a:solidFill>
                <a:effectLst/>
                <a:uLnTx/>
                <a:uFillTx/>
                <a:latin typeface="仿宋_GB2312" pitchFamily="49" charset="-122"/>
                <a:ea typeface="仿宋_GB2312" pitchFamily="49" charset="-122"/>
                <a:cs typeface="+mn-cs"/>
              </a:rPr>
              <a:t>EAM</a:t>
            </a:r>
            <a:r>
              <a:rPr kumimoji="1" lang="zh-CN" altLang="en-US" b="1" i="0" u="none" strike="noStrike" kern="0" cap="none" spc="0" normalizeH="0" baseline="0" noProof="0" dirty="0" smtClean="0">
                <a:ln>
                  <a:noFill/>
                </a:ln>
                <a:solidFill>
                  <a:srgbClr val="FF0000"/>
                </a:solidFill>
                <a:effectLst/>
                <a:uLnTx/>
                <a:uFillTx/>
                <a:latin typeface="仿宋_GB2312" pitchFamily="49" charset="-122"/>
                <a:ea typeface="仿宋_GB2312" pitchFamily="49" charset="-122"/>
                <a:cs typeface="+mn-cs"/>
              </a:rPr>
              <a:t>方法</a:t>
            </a:r>
            <a:r>
              <a:rPr lang="zh-CN" altLang="en-US" b="1" dirty="0" smtClean="0">
                <a:solidFill>
                  <a:srgbClr val="000000"/>
                </a:solidFill>
                <a:latin typeface="仿宋_GB2312" pitchFamily="49" charset="-122"/>
                <a:ea typeface="仿宋_GB2312" pitchFamily="49" charset="-122"/>
              </a:rPr>
              <a:t>比较</a:t>
            </a:r>
            <a:r>
              <a:rPr lang="zh-CN" altLang="en-US" b="1" dirty="0">
                <a:solidFill>
                  <a:srgbClr val="000000"/>
                </a:solidFill>
                <a:latin typeface="仿宋_GB2312" pitchFamily="49" charset="-122"/>
                <a:ea typeface="仿宋_GB2312" pitchFamily="49" charset="-122"/>
              </a:rPr>
              <a:t>适用于没有成键取向结构的密</a:t>
            </a:r>
            <a:r>
              <a:rPr lang="zh-CN" altLang="en-US" b="1" dirty="0" smtClean="0">
                <a:solidFill>
                  <a:srgbClr val="000000"/>
                </a:solidFill>
                <a:latin typeface="仿宋_GB2312" pitchFamily="49" charset="-122"/>
                <a:ea typeface="仿宋_GB2312" pitchFamily="49" charset="-122"/>
              </a:rPr>
              <a:t>堆金属；在</a:t>
            </a:r>
            <a:r>
              <a:rPr kumimoji="1" lang="zh-CN" altLang="en-US" b="1" kern="0" dirty="0" smtClean="0">
                <a:solidFill>
                  <a:srgbClr val="000000"/>
                </a:solidFill>
                <a:latin typeface="仿宋_GB2312" pitchFamily="49" charset="-122"/>
                <a:ea typeface="仿宋_GB2312" pitchFamily="49" charset="-122"/>
              </a:rPr>
              <a:t>解决</a:t>
            </a:r>
            <a:r>
              <a:rPr kumimoji="1" lang="zh-CN" altLang="en-US" b="1" kern="0" dirty="0">
                <a:solidFill>
                  <a:srgbClr val="000000"/>
                </a:solidFill>
                <a:latin typeface="仿宋_GB2312" pitchFamily="49" charset="-122"/>
                <a:ea typeface="仿宋_GB2312" pitchFamily="49" charset="-122"/>
              </a:rPr>
              <a:t>固体声子谱、液态金属、缺陷、合金、杂质、断裂、表面结构、表面吸附、表面迁移、表面有序</a:t>
            </a:r>
            <a:r>
              <a:rPr kumimoji="1" lang="en-US" altLang="zh-CN" b="1" kern="0" dirty="0">
                <a:solidFill>
                  <a:srgbClr val="000000"/>
                </a:solidFill>
                <a:latin typeface="仿宋_GB2312" pitchFamily="49" charset="-122"/>
                <a:ea typeface="仿宋_GB2312" pitchFamily="49" charset="-122"/>
              </a:rPr>
              <a:t>-</a:t>
            </a:r>
            <a:r>
              <a:rPr kumimoji="1" lang="zh-CN" altLang="en-US" b="1" kern="0" dirty="0">
                <a:solidFill>
                  <a:srgbClr val="000000"/>
                </a:solidFill>
                <a:latin typeface="仿宋_GB2312" pitchFamily="49" charset="-122"/>
                <a:ea typeface="仿宋_GB2312" pitchFamily="49" charset="-122"/>
              </a:rPr>
              <a:t>无序相变、表面有序合金、表面声子、团簇等诸多领域均取得了巨大成功。</a:t>
            </a:r>
            <a:r>
              <a:rPr kumimoji="1" lang="zh-CN" altLang="en-US" kern="0" dirty="0">
                <a:solidFill>
                  <a:srgbClr val="000000"/>
                </a:solidFill>
                <a:latin typeface="仿宋_GB2312" pitchFamily="49" charset="-122"/>
                <a:ea typeface="仿宋_GB2312" pitchFamily="49" charset="-122"/>
              </a:rPr>
              <a:t> </a:t>
            </a:r>
          </a:p>
          <a:p>
            <a:pPr>
              <a:buClr>
                <a:srgbClr val="C00000"/>
              </a:buClr>
              <a:buFont typeface="Wingdings" pitchFamily="2" charset="2"/>
              <a:buChar char="n"/>
            </a:pPr>
            <a:endParaRPr lang="en-US" altLang="zh-CN" dirty="0" smtClean="0">
              <a:solidFill>
                <a:srgbClr val="CC0000"/>
              </a:solidFill>
              <a:latin typeface="Tahoma" pitchFamily="34" charset="0"/>
              <a:ea typeface="华文新魏" pitchFamily="2" charset="-122"/>
            </a:endParaRPr>
          </a:p>
          <a:p>
            <a:pPr>
              <a:buClr>
                <a:srgbClr val="C00000"/>
              </a:buClr>
              <a:buFont typeface="Wingdings" pitchFamily="2" charset="2"/>
              <a:buChar char="n"/>
            </a:pPr>
            <a:endParaRPr lang="zh-CN" altLang="en-US" dirty="0" smtClean="0">
              <a:solidFill>
                <a:srgbClr val="CC0000"/>
              </a:solidFill>
              <a:latin typeface="Tahoma" pitchFamily="34" charset="0"/>
              <a:ea typeface="华文新魏" pitchFamily="2" charset="-122"/>
            </a:endParaRPr>
          </a:p>
          <a:p>
            <a:pPr>
              <a:buClr>
                <a:srgbClr val="C00000"/>
              </a:buClr>
              <a:buFont typeface="Wingdings" pitchFamily="2" charset="2"/>
              <a:buChar char="n"/>
            </a:pPr>
            <a:endParaRPr lang="en-US" altLang="zh-CN" dirty="0">
              <a:solidFill>
                <a:srgbClr val="0000FF"/>
              </a:solidFill>
              <a:latin typeface="Tahoma" pitchFamily="34" charset="0"/>
              <a:ea typeface="黑体" pitchFamily="2" charset="-122"/>
            </a:endParaRPr>
          </a:p>
        </p:txBody>
      </p:sp>
      <p:graphicFrame>
        <p:nvGraphicFramePr>
          <p:cNvPr id="4" name="Object 5"/>
          <p:cNvGraphicFramePr>
            <a:graphicFrameLocks noChangeAspect="1"/>
          </p:cNvGraphicFramePr>
          <p:nvPr>
            <p:extLst>
              <p:ext uri="{D42A27DB-BD31-4B8C-83A1-F6EECF244321}">
                <p14:modId xmlns:p14="http://schemas.microsoft.com/office/powerpoint/2010/main" val="2530050292"/>
              </p:ext>
            </p:extLst>
          </p:nvPr>
        </p:nvGraphicFramePr>
        <p:xfrm>
          <a:off x="2483768" y="3140968"/>
          <a:ext cx="4089648" cy="863198"/>
        </p:xfrm>
        <a:graphic>
          <a:graphicData uri="http://schemas.openxmlformats.org/presentationml/2006/ole">
            <mc:AlternateContent xmlns:mc="http://schemas.openxmlformats.org/markup-compatibility/2006">
              <mc:Choice xmlns:v="urn:schemas-microsoft-com:vml" Requires="v">
                <p:oleObj spid="_x0000_s25617" r:id="rId4" imgW="2387600" imgH="508000" progId="Equation.3">
                  <p:embed/>
                </p:oleObj>
              </mc:Choice>
              <mc:Fallback>
                <p:oleObj r:id="rId4" imgW="2387600" imgH="5080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3768" y="3140968"/>
                        <a:ext cx="4089648" cy="863198"/>
                      </a:xfrm>
                      <a:prstGeom prst="rect">
                        <a:avLst/>
                      </a:prstGeom>
                      <a:noFill/>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1510610363"/>
              </p:ext>
            </p:extLst>
          </p:nvPr>
        </p:nvGraphicFramePr>
        <p:xfrm>
          <a:off x="3419872" y="4149080"/>
          <a:ext cx="3269909" cy="758438"/>
        </p:xfrm>
        <a:graphic>
          <a:graphicData uri="http://schemas.openxmlformats.org/presentationml/2006/ole">
            <mc:AlternateContent xmlns:mc="http://schemas.openxmlformats.org/markup-compatibility/2006">
              <mc:Choice xmlns:v="urn:schemas-microsoft-com:vml" Requires="v">
                <p:oleObj spid="_x0000_s25618" r:id="rId6" imgW="2006600" imgH="469900" progId="Equation.3">
                  <p:embed/>
                </p:oleObj>
              </mc:Choice>
              <mc:Fallback>
                <p:oleObj r:id="rId6" imgW="2006600" imgH="4699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19872" y="4149080"/>
                        <a:ext cx="3269909" cy="758438"/>
                      </a:xfrm>
                      <a:prstGeom prst="rect">
                        <a:avLst/>
                      </a:prstGeom>
                      <a:noFill/>
                    </p:spPr>
                  </p:pic>
                </p:oleObj>
              </mc:Fallback>
            </mc:AlternateContent>
          </a:graphicData>
        </a:graphic>
      </p:graphicFrame>
      <p:graphicFrame>
        <p:nvGraphicFramePr>
          <p:cNvPr id="6" name="Object 7"/>
          <p:cNvGraphicFramePr>
            <a:graphicFrameLocks noChangeAspect="1"/>
          </p:cNvGraphicFramePr>
          <p:nvPr>
            <p:extLst>
              <p:ext uri="{D42A27DB-BD31-4B8C-83A1-F6EECF244321}">
                <p14:modId xmlns:p14="http://schemas.microsoft.com/office/powerpoint/2010/main" val="887225816"/>
              </p:ext>
            </p:extLst>
          </p:nvPr>
        </p:nvGraphicFramePr>
        <p:xfrm>
          <a:off x="3491310" y="4832269"/>
          <a:ext cx="1656754" cy="396931"/>
        </p:xfrm>
        <a:graphic>
          <a:graphicData uri="http://schemas.openxmlformats.org/presentationml/2006/ole">
            <mc:AlternateContent xmlns:mc="http://schemas.openxmlformats.org/markup-compatibility/2006">
              <mc:Choice xmlns:v="urn:schemas-microsoft-com:vml" Requires="v">
                <p:oleObj spid="_x0000_s25619" r:id="rId8" imgW="1155700" imgH="279400" progId="Equation.3">
                  <p:embed/>
                </p:oleObj>
              </mc:Choice>
              <mc:Fallback>
                <p:oleObj r:id="rId8" imgW="1155700" imgH="2794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91310" y="4832269"/>
                        <a:ext cx="1656754" cy="396931"/>
                      </a:xfrm>
                      <a:prstGeom prst="rect">
                        <a:avLst/>
                      </a:prstGeom>
                      <a:noFill/>
                    </p:spPr>
                  </p:pic>
                </p:oleObj>
              </mc:Fallback>
            </mc:AlternateContent>
          </a:graphicData>
        </a:graphic>
      </p:graphicFrame>
      <p:sp>
        <p:nvSpPr>
          <p:cNvPr id="7" name="矩形 6"/>
          <p:cNvSpPr/>
          <p:nvPr/>
        </p:nvSpPr>
        <p:spPr>
          <a:xfrm>
            <a:off x="410906" y="6438221"/>
            <a:ext cx="8358246" cy="307777"/>
          </a:xfrm>
          <a:prstGeom prst="rect">
            <a:avLst/>
          </a:prstGeom>
        </p:spPr>
        <p:txBody>
          <a:bodyPr wrap="square">
            <a:spAutoFit/>
          </a:bodyPr>
          <a:lstStyle/>
          <a:p>
            <a:r>
              <a:rPr lang="en-US" altLang="zh-CN" sz="1400" b="0" dirty="0" err="1" smtClean="0">
                <a:solidFill>
                  <a:srgbClr val="C00000"/>
                </a:solidFill>
              </a:rPr>
              <a:t>Daw</a:t>
            </a:r>
            <a:r>
              <a:rPr lang="en-US" altLang="zh-CN" sz="1400" b="0" dirty="0" smtClean="0">
                <a:solidFill>
                  <a:srgbClr val="C00000"/>
                </a:solidFill>
              </a:rPr>
              <a:t>, </a:t>
            </a:r>
            <a:r>
              <a:rPr lang="en-US" altLang="zh-CN" sz="1400" b="0" dirty="0" err="1" smtClean="0">
                <a:solidFill>
                  <a:srgbClr val="C00000"/>
                </a:solidFill>
              </a:rPr>
              <a:t>Baskes</a:t>
            </a:r>
            <a:r>
              <a:rPr lang="en-US" altLang="zh-CN" sz="1400" b="0" dirty="0" smtClean="0">
                <a:solidFill>
                  <a:srgbClr val="C00000"/>
                </a:solidFill>
              </a:rPr>
              <a:t>, Phys Rev </a:t>
            </a:r>
            <a:r>
              <a:rPr lang="en-US" altLang="zh-CN" sz="1400" b="0" dirty="0" err="1" smtClean="0">
                <a:solidFill>
                  <a:srgbClr val="C00000"/>
                </a:solidFill>
              </a:rPr>
              <a:t>Lett</a:t>
            </a:r>
            <a:r>
              <a:rPr lang="en-US" altLang="zh-CN" sz="1400" b="0" dirty="0" smtClean="0">
                <a:solidFill>
                  <a:srgbClr val="C00000"/>
                </a:solidFill>
              </a:rPr>
              <a:t>, 50, 1285 (1983). </a:t>
            </a:r>
            <a:r>
              <a:rPr lang="en-US" altLang="zh-CN" sz="1400" b="0" dirty="0" err="1" smtClean="0">
                <a:solidFill>
                  <a:srgbClr val="C00000"/>
                </a:solidFill>
              </a:rPr>
              <a:t>Daw</a:t>
            </a:r>
            <a:r>
              <a:rPr lang="en-US" altLang="zh-CN" sz="1400" b="0" dirty="0" smtClean="0">
                <a:solidFill>
                  <a:srgbClr val="C00000"/>
                </a:solidFill>
              </a:rPr>
              <a:t>, </a:t>
            </a:r>
            <a:r>
              <a:rPr lang="en-US" altLang="zh-CN" sz="1400" b="0" dirty="0" err="1" smtClean="0">
                <a:solidFill>
                  <a:srgbClr val="C00000"/>
                </a:solidFill>
              </a:rPr>
              <a:t>Baskes</a:t>
            </a:r>
            <a:r>
              <a:rPr lang="en-US" altLang="zh-CN" sz="1400" b="0" dirty="0" smtClean="0">
                <a:solidFill>
                  <a:srgbClr val="C00000"/>
                </a:solidFill>
              </a:rPr>
              <a:t>, Phys Rev B, 29, 6443 (1984).</a:t>
            </a:r>
            <a:endParaRPr lang="en-US" altLang="zh-CN" sz="1400" b="0" dirty="0">
              <a:solidFill>
                <a:srgbClr val="C00000"/>
              </a:solidFill>
            </a:endParaRPr>
          </a:p>
        </p:txBody>
      </p:sp>
    </p:spTree>
    <p:extLst>
      <p:ext uri="{BB962C8B-B14F-4D97-AF65-F5344CB8AC3E}">
        <p14:creationId xmlns:p14="http://schemas.microsoft.com/office/powerpoint/2010/main" val="41817424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smtClean="0">
                <a:effectLst>
                  <a:outerShdw blurRad="38100" dist="38100" dir="2700000" algn="tl">
                    <a:srgbClr val="C0C0C0"/>
                  </a:outerShdw>
                </a:effectLst>
              </a:rPr>
              <a:t>作用势的截断</a:t>
            </a:r>
            <a:endParaRPr lang="zh-CN" altLang="en-US" sz="2800" dirty="0">
              <a:effectLst>
                <a:outerShdw blurRad="38100" dist="38100" dir="2700000" algn="tl">
                  <a:srgbClr val="C0C0C0"/>
                </a:outerShdw>
              </a:effectLst>
            </a:endParaRPr>
          </a:p>
        </p:txBody>
      </p:sp>
      <p:sp>
        <p:nvSpPr>
          <p:cNvPr id="3" name="Rectangle 3"/>
          <p:cNvSpPr txBox="1">
            <a:spLocks noChangeArrowheads="1"/>
          </p:cNvSpPr>
          <p:nvPr/>
        </p:nvSpPr>
        <p:spPr bwMode="auto">
          <a:xfrm>
            <a:off x="519300" y="2276872"/>
            <a:ext cx="4135437" cy="4114800"/>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smtClean="0"/>
              <a:t>计算粒子受力是最耗时的；当原子间距离比较大时，</a:t>
            </a:r>
            <a:br>
              <a:rPr lang="zh-CN" altLang="en-US" dirty="0" smtClean="0"/>
            </a:br>
            <a:r>
              <a:rPr lang="zh-CN" altLang="en-US" dirty="0" smtClean="0"/>
              <a:t>原子间作用力急剧减小</a:t>
            </a:r>
            <a:endParaRPr lang="en-US" altLang="zh-CN" dirty="0" smtClean="0"/>
          </a:p>
          <a:p>
            <a:pPr marL="0" indent="0">
              <a:buNone/>
            </a:pPr>
            <a:r>
              <a:rPr lang="zh-CN" altLang="en-US" b="1" dirty="0" smtClean="0">
                <a:solidFill>
                  <a:srgbClr val="FF0000"/>
                </a:solidFill>
              </a:rPr>
              <a:t>截断半径法：</a:t>
            </a:r>
            <a:endParaRPr lang="en-US" altLang="zh-CN" b="1" dirty="0" smtClean="0">
              <a:solidFill>
                <a:srgbClr val="FF0000"/>
              </a:solidFill>
            </a:endParaRPr>
          </a:p>
          <a:p>
            <a:pPr marL="0" indent="0">
              <a:buNone/>
            </a:pPr>
            <a:endParaRPr lang="en-US" altLang="zh-CN" dirty="0"/>
          </a:p>
          <a:p>
            <a:pPr marL="0" indent="0">
              <a:buNone/>
            </a:pPr>
            <a:r>
              <a:rPr lang="zh-CN" altLang="en-US" dirty="0" smtClean="0"/>
              <a:t>在每次计算粒子间受力前，必须判断这两个粒子之间的距离是否在截断半径之内；</a:t>
            </a:r>
          </a:p>
          <a:p>
            <a:pPr marL="0" indent="0">
              <a:buNone/>
            </a:pPr>
            <a:endParaRPr lang="zh-CN" altLang="en-US" dirty="0"/>
          </a:p>
        </p:txBody>
      </p:sp>
      <p:sp>
        <p:nvSpPr>
          <p:cNvPr id="4" name="Oval 6"/>
          <p:cNvSpPr>
            <a:spLocks noChangeArrowheads="1"/>
          </p:cNvSpPr>
          <p:nvPr/>
        </p:nvSpPr>
        <p:spPr bwMode="auto">
          <a:xfrm>
            <a:off x="5889812" y="2773759"/>
            <a:ext cx="1371600" cy="1371600"/>
          </a:xfrm>
          <a:prstGeom prst="ellipse">
            <a:avLst/>
          </a:prstGeom>
          <a:solidFill>
            <a:srgbClr val="91919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Oval 7"/>
          <p:cNvSpPr>
            <a:spLocks noChangeArrowheads="1"/>
          </p:cNvSpPr>
          <p:nvPr/>
        </p:nvSpPr>
        <p:spPr bwMode="auto">
          <a:xfrm>
            <a:off x="5826312" y="26340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Oval 8"/>
          <p:cNvSpPr>
            <a:spLocks noChangeArrowheads="1"/>
          </p:cNvSpPr>
          <p:nvPr/>
        </p:nvSpPr>
        <p:spPr bwMode="auto">
          <a:xfrm>
            <a:off x="6054912" y="2608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Oval 9"/>
          <p:cNvSpPr>
            <a:spLocks noChangeArrowheads="1"/>
          </p:cNvSpPr>
          <p:nvPr/>
        </p:nvSpPr>
        <p:spPr bwMode="auto">
          <a:xfrm>
            <a:off x="5775512" y="2989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Oval 10"/>
          <p:cNvSpPr>
            <a:spLocks noChangeArrowheads="1"/>
          </p:cNvSpPr>
          <p:nvPr/>
        </p:nvSpPr>
        <p:spPr bwMode="auto">
          <a:xfrm>
            <a:off x="6308912" y="26848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Oval 11"/>
          <p:cNvSpPr>
            <a:spLocks noChangeArrowheads="1"/>
          </p:cNvSpPr>
          <p:nvPr/>
        </p:nvSpPr>
        <p:spPr bwMode="auto">
          <a:xfrm>
            <a:off x="6181912" y="32944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12"/>
          <p:cNvSpPr>
            <a:spLocks noChangeArrowheads="1"/>
          </p:cNvSpPr>
          <p:nvPr/>
        </p:nvSpPr>
        <p:spPr bwMode="auto">
          <a:xfrm>
            <a:off x="6689912" y="2862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Oval 13"/>
          <p:cNvSpPr>
            <a:spLocks noChangeArrowheads="1"/>
          </p:cNvSpPr>
          <p:nvPr/>
        </p:nvSpPr>
        <p:spPr bwMode="auto">
          <a:xfrm>
            <a:off x="6423212" y="38405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14"/>
          <p:cNvSpPr>
            <a:spLocks noChangeArrowheads="1"/>
          </p:cNvSpPr>
          <p:nvPr/>
        </p:nvSpPr>
        <p:spPr bwMode="auto">
          <a:xfrm>
            <a:off x="6893112" y="37008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15"/>
          <p:cNvSpPr>
            <a:spLocks noChangeArrowheads="1"/>
          </p:cNvSpPr>
          <p:nvPr/>
        </p:nvSpPr>
        <p:spPr bwMode="auto">
          <a:xfrm>
            <a:off x="7172512" y="30150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16"/>
          <p:cNvSpPr>
            <a:spLocks noChangeArrowheads="1"/>
          </p:cNvSpPr>
          <p:nvPr/>
        </p:nvSpPr>
        <p:spPr bwMode="auto">
          <a:xfrm>
            <a:off x="7299512" y="3370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7"/>
          <p:cNvSpPr>
            <a:spLocks noChangeArrowheads="1"/>
          </p:cNvSpPr>
          <p:nvPr/>
        </p:nvSpPr>
        <p:spPr bwMode="auto">
          <a:xfrm>
            <a:off x="7375712" y="3751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8"/>
          <p:cNvSpPr>
            <a:spLocks noChangeArrowheads="1"/>
          </p:cNvSpPr>
          <p:nvPr/>
        </p:nvSpPr>
        <p:spPr bwMode="auto">
          <a:xfrm>
            <a:off x="6816912" y="4005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9"/>
          <p:cNvSpPr>
            <a:spLocks noChangeArrowheads="1"/>
          </p:cNvSpPr>
          <p:nvPr/>
        </p:nvSpPr>
        <p:spPr bwMode="auto">
          <a:xfrm>
            <a:off x="7248712" y="4259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20"/>
          <p:cNvSpPr>
            <a:spLocks noChangeArrowheads="1"/>
          </p:cNvSpPr>
          <p:nvPr/>
        </p:nvSpPr>
        <p:spPr bwMode="auto">
          <a:xfrm>
            <a:off x="6562912" y="41072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21"/>
          <p:cNvSpPr>
            <a:spLocks noChangeArrowheads="1"/>
          </p:cNvSpPr>
          <p:nvPr/>
        </p:nvSpPr>
        <p:spPr bwMode="auto">
          <a:xfrm>
            <a:off x="6715312" y="34214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22"/>
          <p:cNvSpPr>
            <a:spLocks noChangeArrowheads="1"/>
          </p:cNvSpPr>
          <p:nvPr/>
        </p:nvSpPr>
        <p:spPr bwMode="auto">
          <a:xfrm>
            <a:off x="5953312" y="32944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23"/>
          <p:cNvSpPr>
            <a:spLocks noChangeArrowheads="1"/>
          </p:cNvSpPr>
          <p:nvPr/>
        </p:nvSpPr>
        <p:spPr bwMode="auto">
          <a:xfrm>
            <a:off x="6283512" y="40818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24"/>
          <p:cNvSpPr>
            <a:spLocks noChangeArrowheads="1"/>
          </p:cNvSpPr>
          <p:nvPr/>
        </p:nvSpPr>
        <p:spPr bwMode="auto">
          <a:xfrm>
            <a:off x="7096312" y="39040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25"/>
          <p:cNvSpPr>
            <a:spLocks noChangeArrowheads="1"/>
          </p:cNvSpPr>
          <p:nvPr/>
        </p:nvSpPr>
        <p:spPr bwMode="auto">
          <a:xfrm>
            <a:off x="7172512" y="35738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26"/>
          <p:cNvSpPr>
            <a:spLocks noChangeArrowheads="1"/>
          </p:cNvSpPr>
          <p:nvPr/>
        </p:nvSpPr>
        <p:spPr bwMode="auto">
          <a:xfrm>
            <a:off x="7375712" y="30150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27"/>
          <p:cNvSpPr>
            <a:spLocks noChangeArrowheads="1"/>
          </p:cNvSpPr>
          <p:nvPr/>
        </p:nvSpPr>
        <p:spPr bwMode="auto">
          <a:xfrm>
            <a:off x="7020112" y="3243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8"/>
          <p:cNvSpPr>
            <a:spLocks noChangeArrowheads="1"/>
          </p:cNvSpPr>
          <p:nvPr/>
        </p:nvSpPr>
        <p:spPr bwMode="auto">
          <a:xfrm>
            <a:off x="7274112" y="27864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9"/>
          <p:cNvSpPr>
            <a:spLocks noChangeArrowheads="1"/>
          </p:cNvSpPr>
          <p:nvPr/>
        </p:nvSpPr>
        <p:spPr bwMode="auto">
          <a:xfrm>
            <a:off x="6969312" y="34468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30"/>
          <p:cNvSpPr>
            <a:spLocks noChangeArrowheads="1"/>
          </p:cNvSpPr>
          <p:nvPr/>
        </p:nvSpPr>
        <p:spPr bwMode="auto">
          <a:xfrm>
            <a:off x="6689912" y="38278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31"/>
          <p:cNvSpPr>
            <a:spLocks noChangeArrowheads="1"/>
          </p:cNvSpPr>
          <p:nvPr/>
        </p:nvSpPr>
        <p:spPr bwMode="auto">
          <a:xfrm>
            <a:off x="6080312" y="39294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32"/>
          <p:cNvSpPr>
            <a:spLocks noChangeArrowheads="1"/>
          </p:cNvSpPr>
          <p:nvPr/>
        </p:nvSpPr>
        <p:spPr bwMode="auto">
          <a:xfrm>
            <a:off x="6080312" y="41580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33"/>
          <p:cNvSpPr>
            <a:spLocks noChangeArrowheads="1"/>
          </p:cNvSpPr>
          <p:nvPr/>
        </p:nvSpPr>
        <p:spPr bwMode="auto">
          <a:xfrm>
            <a:off x="6791512" y="42088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34"/>
          <p:cNvSpPr>
            <a:spLocks noChangeArrowheads="1"/>
          </p:cNvSpPr>
          <p:nvPr/>
        </p:nvSpPr>
        <p:spPr bwMode="auto">
          <a:xfrm>
            <a:off x="5902512" y="3624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35"/>
          <p:cNvSpPr>
            <a:spLocks noChangeArrowheads="1"/>
          </p:cNvSpPr>
          <p:nvPr/>
        </p:nvSpPr>
        <p:spPr bwMode="auto">
          <a:xfrm>
            <a:off x="6766112" y="31928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36"/>
          <p:cNvSpPr>
            <a:spLocks noChangeArrowheads="1"/>
          </p:cNvSpPr>
          <p:nvPr/>
        </p:nvSpPr>
        <p:spPr bwMode="auto">
          <a:xfrm>
            <a:off x="6969312" y="2608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7"/>
          <p:cNvSpPr>
            <a:spLocks noChangeArrowheads="1"/>
          </p:cNvSpPr>
          <p:nvPr/>
        </p:nvSpPr>
        <p:spPr bwMode="auto">
          <a:xfrm>
            <a:off x="5724712" y="42088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38"/>
          <p:cNvSpPr>
            <a:spLocks noChangeArrowheads="1"/>
          </p:cNvSpPr>
          <p:nvPr/>
        </p:nvSpPr>
        <p:spPr bwMode="auto">
          <a:xfrm>
            <a:off x="5750112" y="3243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39"/>
          <p:cNvSpPr>
            <a:spLocks noChangeArrowheads="1"/>
          </p:cNvSpPr>
          <p:nvPr/>
        </p:nvSpPr>
        <p:spPr bwMode="auto">
          <a:xfrm>
            <a:off x="6283512" y="30912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40"/>
          <p:cNvSpPr>
            <a:spLocks noChangeArrowheads="1"/>
          </p:cNvSpPr>
          <p:nvPr/>
        </p:nvSpPr>
        <p:spPr bwMode="auto">
          <a:xfrm>
            <a:off x="6461312" y="28118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41"/>
          <p:cNvSpPr>
            <a:spLocks noChangeArrowheads="1"/>
          </p:cNvSpPr>
          <p:nvPr/>
        </p:nvSpPr>
        <p:spPr bwMode="auto">
          <a:xfrm>
            <a:off x="6562912" y="30404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42"/>
          <p:cNvSpPr>
            <a:spLocks noChangeArrowheads="1"/>
          </p:cNvSpPr>
          <p:nvPr/>
        </p:nvSpPr>
        <p:spPr bwMode="auto">
          <a:xfrm>
            <a:off x="7223312" y="40310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43"/>
          <p:cNvSpPr>
            <a:spLocks noChangeArrowheads="1"/>
          </p:cNvSpPr>
          <p:nvPr/>
        </p:nvSpPr>
        <p:spPr bwMode="auto">
          <a:xfrm>
            <a:off x="6918512" y="28372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44"/>
          <p:cNvSpPr>
            <a:spLocks noChangeArrowheads="1"/>
          </p:cNvSpPr>
          <p:nvPr/>
        </p:nvSpPr>
        <p:spPr bwMode="auto">
          <a:xfrm>
            <a:off x="7020112" y="42342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45"/>
          <p:cNvSpPr>
            <a:spLocks noChangeArrowheads="1"/>
          </p:cNvSpPr>
          <p:nvPr/>
        </p:nvSpPr>
        <p:spPr bwMode="auto">
          <a:xfrm>
            <a:off x="5877112" y="40056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46"/>
          <p:cNvSpPr>
            <a:spLocks noChangeArrowheads="1"/>
          </p:cNvSpPr>
          <p:nvPr/>
        </p:nvSpPr>
        <p:spPr bwMode="auto">
          <a:xfrm>
            <a:off x="7426512" y="39802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47"/>
          <p:cNvSpPr>
            <a:spLocks noChangeArrowheads="1"/>
          </p:cNvSpPr>
          <p:nvPr/>
        </p:nvSpPr>
        <p:spPr bwMode="auto">
          <a:xfrm>
            <a:off x="5737412" y="3840559"/>
            <a:ext cx="139700" cy="139700"/>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Line 48"/>
          <p:cNvSpPr>
            <a:spLocks noChangeShapeType="1"/>
          </p:cNvSpPr>
          <p:nvPr/>
        </p:nvSpPr>
        <p:spPr bwMode="auto">
          <a:xfrm flipH="1">
            <a:off x="5889812" y="3481784"/>
            <a:ext cx="720725" cy="53975"/>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Text Box 49"/>
          <p:cNvSpPr txBox="1">
            <a:spLocks noChangeArrowheads="1"/>
          </p:cNvSpPr>
          <p:nvPr/>
        </p:nvSpPr>
        <p:spPr bwMode="auto">
          <a:xfrm>
            <a:off x="6194612" y="3383359"/>
            <a:ext cx="381000" cy="457200"/>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2400">
                <a:solidFill>
                  <a:srgbClr val="F8F8F8"/>
                </a:solidFill>
                <a:latin typeface="Times New Roman" panose="02020603050405020304" pitchFamily="18" charset="0"/>
                <a:ea typeface="宋体" panose="02010600030101010101" pitchFamily="2" charset="-122"/>
              </a:rPr>
              <a:t>r</a:t>
            </a:r>
            <a:r>
              <a:rPr kumimoji="0" lang="en-US" altLang="zh-CN" sz="2400" baseline="-25000">
                <a:solidFill>
                  <a:srgbClr val="F8F8F8"/>
                </a:solidFill>
                <a:latin typeface="Times New Roman" panose="02020603050405020304" pitchFamily="18" charset="0"/>
                <a:ea typeface="宋体" panose="02010600030101010101" pitchFamily="2" charset="-122"/>
              </a:rPr>
              <a:t>c</a:t>
            </a:r>
            <a:endParaRPr kumimoji="0" lang="en-US" altLang="zh-CN" sz="2400">
              <a:solidFill>
                <a:srgbClr val="F8F8F8"/>
              </a:solidFill>
              <a:latin typeface="Times New Roman" panose="02020603050405020304" pitchFamily="18" charset="0"/>
              <a:ea typeface="宋体" panose="02010600030101010101" pitchFamily="2" charset="-122"/>
            </a:endParaRPr>
          </a:p>
        </p:txBody>
      </p:sp>
      <p:sp>
        <p:nvSpPr>
          <p:cNvPr id="48" name="Oval 50"/>
          <p:cNvSpPr>
            <a:spLocks noChangeArrowheads="1"/>
          </p:cNvSpPr>
          <p:nvPr/>
        </p:nvSpPr>
        <p:spPr bwMode="auto">
          <a:xfrm>
            <a:off x="6524812" y="3408759"/>
            <a:ext cx="139700" cy="139700"/>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49" name="Picture 51" descr="Plot of&#10;Lennard-Jones Potential"/>
          <p:cNvPicPr>
            <a:picLocks noChangeAspect="1" noChangeArrowheads="1"/>
          </p:cNvPicPr>
          <p:nvPr/>
        </p:nvPicPr>
        <p:blipFill>
          <a:blip r:embed="rId4">
            <a:extLst>
              <a:ext uri="{28A0092B-C50C-407E-A947-70E740481C1C}">
                <a14:useLocalDpi xmlns:a14="http://schemas.microsoft.com/office/drawing/2010/main" val="0"/>
              </a:ext>
            </a:extLst>
          </a:blip>
          <a:srcRect l="9131" t="11632" r="10210" b="8034"/>
          <a:stretch>
            <a:fillRect/>
          </a:stretch>
        </p:blipFill>
        <p:spPr bwMode="auto">
          <a:xfrm>
            <a:off x="1943632" y="4994595"/>
            <a:ext cx="1977418" cy="1492107"/>
          </a:xfrm>
          <a:prstGeom prst="rect">
            <a:avLst/>
          </a:prstGeom>
          <a:noFill/>
          <a:extLst>
            <a:ext uri="{909E8E84-426E-40DD-AFC4-6F175D3DCCD1}">
              <a14:hiddenFill xmlns:a14="http://schemas.microsoft.com/office/drawing/2010/main">
                <a:solidFill>
                  <a:srgbClr val="FFFFFF"/>
                </a:solidFill>
              </a14:hiddenFill>
            </a:ext>
          </a:extLst>
        </p:spPr>
      </p:pic>
      <p:sp>
        <p:nvSpPr>
          <p:cNvPr id="50" name="Line 52"/>
          <p:cNvSpPr>
            <a:spLocks noChangeShapeType="1"/>
          </p:cNvSpPr>
          <p:nvPr/>
        </p:nvSpPr>
        <p:spPr bwMode="auto">
          <a:xfrm flipV="1">
            <a:off x="2918012" y="4760168"/>
            <a:ext cx="0" cy="1981200"/>
          </a:xfrm>
          <a:prstGeom prst="line">
            <a:avLst/>
          </a:prstGeom>
          <a:noFill/>
          <a:ln w="9525">
            <a:solidFill>
              <a:srgbClr val="FF0066"/>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51" name="Object 53"/>
          <p:cNvGraphicFramePr>
            <a:graphicFrameLocks noChangeAspect="1"/>
          </p:cNvGraphicFramePr>
          <p:nvPr>
            <p:extLst>
              <p:ext uri="{D42A27DB-BD31-4B8C-83A1-F6EECF244321}">
                <p14:modId xmlns:p14="http://schemas.microsoft.com/office/powerpoint/2010/main" val="4268364977"/>
              </p:ext>
            </p:extLst>
          </p:nvPr>
        </p:nvGraphicFramePr>
        <p:xfrm>
          <a:off x="4975412" y="5440759"/>
          <a:ext cx="1066800" cy="457200"/>
        </p:xfrm>
        <a:graphic>
          <a:graphicData uri="http://schemas.openxmlformats.org/presentationml/2006/ole">
            <mc:AlternateContent xmlns:mc="http://schemas.openxmlformats.org/markup-compatibility/2006">
              <mc:Choice xmlns:v="urn:schemas-microsoft-com:vml" Requires="v">
                <p:oleObj spid="_x0000_s27670" name="Equation" r:id="rId5" imgW="596880" imgH="228600" progId="Equation.DSMT4">
                  <p:embed/>
                </p:oleObj>
              </mc:Choice>
              <mc:Fallback>
                <p:oleObj name="Equation" r:id="rId5" imgW="5968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5412" y="5440759"/>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Text Box 54"/>
          <p:cNvSpPr txBox="1">
            <a:spLocks noChangeArrowheads="1"/>
          </p:cNvSpPr>
          <p:nvPr/>
        </p:nvSpPr>
        <p:spPr bwMode="auto">
          <a:xfrm>
            <a:off x="4807137" y="4864497"/>
            <a:ext cx="3206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latin typeface="Tahoma" panose="020B0604030504040204" pitchFamily="34" charset="0"/>
                <a:ea typeface="宋体" panose="02010600030101010101" pitchFamily="2" charset="-122"/>
              </a:rPr>
              <a:t>对于</a:t>
            </a:r>
            <a:r>
              <a:rPr lang="en-US" altLang="zh-CN" sz="2400" dirty="0" err="1">
                <a:latin typeface="Tahoma" panose="020B0604030504040204" pitchFamily="34" charset="0"/>
                <a:ea typeface="宋体" panose="02010600030101010101" pitchFamily="2" charset="-122"/>
              </a:rPr>
              <a:t>LJ</a:t>
            </a:r>
            <a:r>
              <a:rPr lang="zh-CN" altLang="en-US" sz="2400" dirty="0">
                <a:latin typeface="Tahoma" panose="020B0604030504040204" pitchFamily="34" charset="0"/>
                <a:ea typeface="宋体" panose="02010600030101010101" pitchFamily="2" charset="-122"/>
              </a:rPr>
              <a:t>作用势，通常取</a:t>
            </a:r>
          </a:p>
        </p:txBody>
      </p:sp>
      <p:graphicFrame>
        <p:nvGraphicFramePr>
          <p:cNvPr id="53" name="Object 55"/>
          <p:cNvGraphicFramePr>
            <a:graphicFrameLocks noChangeAspect="1"/>
          </p:cNvGraphicFramePr>
          <p:nvPr>
            <p:extLst>
              <p:ext uri="{D42A27DB-BD31-4B8C-83A1-F6EECF244321}">
                <p14:modId xmlns:p14="http://schemas.microsoft.com/office/powerpoint/2010/main" val="2085086673"/>
              </p:ext>
            </p:extLst>
          </p:nvPr>
        </p:nvGraphicFramePr>
        <p:xfrm>
          <a:off x="2613212" y="6431359"/>
          <a:ext cx="628650" cy="317500"/>
        </p:xfrm>
        <a:graphic>
          <a:graphicData uri="http://schemas.openxmlformats.org/presentationml/2006/ole">
            <mc:AlternateContent xmlns:mc="http://schemas.openxmlformats.org/markup-compatibility/2006">
              <mc:Choice xmlns:v="urn:schemas-microsoft-com:vml" Requires="v">
                <p:oleObj spid="_x0000_s27671" name="Equation" r:id="rId7" imgW="342720" imgH="177480" progId="Equation.DSMT4">
                  <p:embed/>
                </p:oleObj>
              </mc:Choice>
              <mc:Fallback>
                <p:oleObj name="Equation" r:id="rId7" imgW="34272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13212" y="6431359"/>
                        <a:ext cx="628650" cy="317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4" name="Object 56"/>
          <p:cNvGraphicFramePr>
            <a:graphicFrameLocks noChangeAspect="1"/>
          </p:cNvGraphicFramePr>
          <p:nvPr>
            <p:extLst>
              <p:ext uri="{D42A27DB-BD31-4B8C-83A1-F6EECF244321}">
                <p14:modId xmlns:p14="http://schemas.microsoft.com/office/powerpoint/2010/main" val="1384534452"/>
              </p:ext>
            </p:extLst>
          </p:nvPr>
        </p:nvGraphicFramePr>
        <p:xfrm>
          <a:off x="4899212" y="5897959"/>
          <a:ext cx="990600" cy="517525"/>
        </p:xfrm>
        <a:graphic>
          <a:graphicData uri="http://schemas.openxmlformats.org/presentationml/2006/ole">
            <mc:AlternateContent xmlns:mc="http://schemas.openxmlformats.org/markup-compatibility/2006">
              <mc:Choice xmlns:v="urn:schemas-microsoft-com:vml" Requires="v">
                <p:oleObj spid="_x0000_s27672" name="Equation" r:id="rId9" imgW="406080" imgH="241200" progId="Equation.DSMT4">
                  <p:embed/>
                </p:oleObj>
              </mc:Choice>
              <mc:Fallback>
                <p:oleObj name="Equation" r:id="rId9" imgW="406080" imgH="241200" progId="Equation.DSMT4">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899212" y="5897959"/>
                        <a:ext cx="9906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5" name="Text Box 57"/>
          <p:cNvSpPr txBox="1">
            <a:spLocks noChangeArrowheads="1"/>
          </p:cNvSpPr>
          <p:nvPr/>
        </p:nvSpPr>
        <p:spPr bwMode="auto">
          <a:xfrm>
            <a:off x="5873937" y="5918597"/>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latin typeface="Tahoma" panose="020B0604030504040204" pitchFamily="34" charset="0"/>
                <a:ea typeface="宋体" panose="02010600030101010101" pitchFamily="2" charset="-122"/>
              </a:rPr>
              <a:t>时，</a:t>
            </a:r>
          </a:p>
        </p:txBody>
      </p:sp>
      <p:graphicFrame>
        <p:nvGraphicFramePr>
          <p:cNvPr id="56" name="Object 58"/>
          <p:cNvGraphicFramePr>
            <a:graphicFrameLocks noChangeAspect="1"/>
          </p:cNvGraphicFramePr>
          <p:nvPr>
            <p:extLst>
              <p:ext uri="{D42A27DB-BD31-4B8C-83A1-F6EECF244321}">
                <p14:modId xmlns:p14="http://schemas.microsoft.com/office/powerpoint/2010/main" val="264907514"/>
              </p:ext>
            </p:extLst>
          </p:nvPr>
        </p:nvGraphicFramePr>
        <p:xfrm>
          <a:off x="6499412" y="5897959"/>
          <a:ext cx="977900" cy="547688"/>
        </p:xfrm>
        <a:graphic>
          <a:graphicData uri="http://schemas.openxmlformats.org/presentationml/2006/ole">
            <mc:AlternateContent xmlns:mc="http://schemas.openxmlformats.org/markup-compatibility/2006">
              <mc:Choice xmlns:v="urn:schemas-microsoft-com:vml" Requires="v">
                <p:oleObj spid="_x0000_s27673" name="Equation" r:id="rId11" imgW="431640" imgH="241200" progId="Equation.DSMT4">
                  <p:embed/>
                </p:oleObj>
              </mc:Choice>
              <mc:Fallback>
                <p:oleObj name="Equation" r:id="rId11" imgW="431640" imgH="241200" progId="Equation.DSMT4">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499412" y="5897959"/>
                        <a:ext cx="977900" cy="547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7" name="Object 7"/>
          <p:cNvGraphicFramePr>
            <a:graphicFrameLocks noChangeAspect="1"/>
          </p:cNvGraphicFramePr>
          <p:nvPr>
            <p:extLst>
              <p:ext uri="{D42A27DB-BD31-4B8C-83A1-F6EECF244321}">
                <p14:modId xmlns:p14="http://schemas.microsoft.com/office/powerpoint/2010/main" val="2321584382"/>
              </p:ext>
            </p:extLst>
          </p:nvPr>
        </p:nvGraphicFramePr>
        <p:xfrm>
          <a:off x="2126357" y="3284984"/>
          <a:ext cx="2733675" cy="746125"/>
        </p:xfrm>
        <a:graphic>
          <a:graphicData uri="http://schemas.openxmlformats.org/presentationml/2006/ole">
            <mc:AlternateContent xmlns:mc="http://schemas.openxmlformats.org/markup-compatibility/2006">
              <mc:Choice xmlns:v="urn:schemas-microsoft-com:vml" Requires="v">
                <p:oleObj spid="_x0000_s27674" name="公式" r:id="rId13" imgW="1676160" imgH="457200" progId="Equation.3">
                  <p:embed/>
                </p:oleObj>
              </mc:Choice>
              <mc:Fallback>
                <p:oleObj name="公式" r:id="rId13" imgW="1676160" imgH="457200" progId="Equation.3">
                  <p:embed/>
                  <p:pic>
                    <p:nvPicPr>
                      <p:cNvPr id="0" name=""/>
                      <p:cNvPicPr>
                        <a:picLocks noChangeAspect="1" noChangeArrowheads="1"/>
                      </p:cNvPicPr>
                      <p:nvPr/>
                    </p:nvPicPr>
                    <p:blipFill>
                      <a:blip r:embed="rId14"/>
                      <a:srcRect/>
                      <a:stretch>
                        <a:fillRect/>
                      </a:stretch>
                    </p:blipFill>
                    <p:spPr bwMode="auto">
                      <a:xfrm>
                        <a:off x="2126357" y="3284984"/>
                        <a:ext cx="2733675" cy="746125"/>
                      </a:xfrm>
                      <a:prstGeom prst="rect">
                        <a:avLst/>
                      </a:prstGeom>
                      <a:noFill/>
                      <a:ln w="9525">
                        <a:solidFill>
                          <a:schemeClr val="tx2"/>
                        </a:solidFill>
                        <a:miter lim="800000"/>
                        <a:headEnd/>
                        <a:tailEnd/>
                      </a:ln>
                    </p:spPr>
                  </p:pic>
                </p:oleObj>
              </mc:Fallback>
            </mc:AlternateContent>
          </a:graphicData>
        </a:graphic>
      </p:graphicFrame>
    </p:spTree>
    <p:extLst>
      <p:ext uri="{BB962C8B-B14F-4D97-AF65-F5344CB8AC3E}">
        <p14:creationId xmlns:p14="http://schemas.microsoft.com/office/powerpoint/2010/main" val="2550605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smtClean="0">
                <a:effectLst>
                  <a:outerShdw blurRad="38100" dist="38100" dir="2700000" algn="tl">
                    <a:srgbClr val="C0C0C0"/>
                  </a:outerShdw>
                </a:effectLst>
              </a:rPr>
              <a:t>作用势的截断</a:t>
            </a:r>
            <a:endParaRPr lang="zh-CN" altLang="en-US" sz="2800" dirty="0">
              <a:effectLst>
                <a:outerShdw blurRad="38100" dist="38100" dir="2700000" algn="tl">
                  <a:srgbClr val="C0C0C0"/>
                </a:outerShdw>
              </a:effectLst>
            </a:endParaRPr>
          </a:p>
        </p:txBody>
      </p:sp>
      <p:sp>
        <p:nvSpPr>
          <p:cNvPr id="3" name="Rectangle 3"/>
          <p:cNvSpPr txBox="1">
            <a:spLocks noChangeArrowheads="1"/>
          </p:cNvSpPr>
          <p:nvPr/>
        </p:nvSpPr>
        <p:spPr bwMode="auto">
          <a:xfrm>
            <a:off x="611560" y="3356992"/>
            <a:ext cx="3846512" cy="4114800"/>
          </a:xfrm>
          <a:prstGeom prst="rect">
            <a:avLst/>
          </a:prstGeom>
          <a:solidFill>
            <a:schemeClr val="bg1">
              <a:alpha val="17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500" dirty="0" smtClean="0"/>
              <a:t>对于每个粒子，都用一个数组记录同它之间的距离小于</a:t>
            </a:r>
            <a:r>
              <a:rPr lang="en-US" altLang="zh-CN" sz="2500" dirty="0" err="1" smtClean="0"/>
              <a:t>r</a:t>
            </a:r>
            <a:r>
              <a:rPr lang="en-US" altLang="zh-CN" sz="2500" baseline="-25000" dirty="0" err="1" smtClean="0"/>
              <a:t>n</a:t>
            </a:r>
            <a:r>
              <a:rPr lang="zh-CN" altLang="en-US" sz="2500" dirty="0" smtClean="0"/>
              <a:t>的其他粒子编号；</a:t>
            </a:r>
          </a:p>
          <a:p>
            <a:r>
              <a:rPr lang="zh-CN" altLang="en-US" sz="2500" dirty="0" smtClean="0"/>
              <a:t>当粒子间最大的相对移动距离大于</a:t>
            </a:r>
            <a:r>
              <a:rPr lang="en-US" altLang="zh-CN" sz="2500" dirty="0" err="1" smtClean="0"/>
              <a:t>r</a:t>
            </a:r>
            <a:r>
              <a:rPr lang="en-US" altLang="zh-CN" sz="2500" baseline="-25000" dirty="0" err="1" smtClean="0"/>
              <a:t>n</a:t>
            </a:r>
            <a:r>
              <a:rPr lang="en-US" altLang="zh-CN" sz="2500" dirty="0" err="1" smtClean="0"/>
              <a:t>-r</a:t>
            </a:r>
            <a:r>
              <a:rPr lang="en-US" altLang="zh-CN" sz="2500" baseline="-25000" dirty="0" err="1" smtClean="0"/>
              <a:t>c</a:t>
            </a:r>
            <a:r>
              <a:rPr lang="zh-CN" altLang="en-US" sz="2500" dirty="0" smtClean="0"/>
              <a:t>时，更新列表；</a:t>
            </a:r>
            <a:endParaRPr lang="zh-CN" altLang="en-US" sz="2500" dirty="0"/>
          </a:p>
        </p:txBody>
      </p:sp>
      <p:sp>
        <p:nvSpPr>
          <p:cNvPr id="4" name="Text Box 7"/>
          <p:cNvSpPr txBox="1">
            <a:spLocks noChangeArrowheads="1"/>
          </p:cNvSpPr>
          <p:nvPr/>
        </p:nvSpPr>
        <p:spPr bwMode="auto">
          <a:xfrm>
            <a:off x="251520" y="2273622"/>
            <a:ext cx="29273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latin typeface="Tahoma" panose="020B0604030504040204" pitchFamily="34" charset="0"/>
                <a:ea typeface="宋体" panose="02010600030101010101" pitchFamily="2" charset="-122"/>
              </a:rPr>
              <a:t>改进方法：</a:t>
            </a:r>
            <a:r>
              <a:rPr lang="zh-CN" altLang="en-US" sz="2400" dirty="0">
                <a:solidFill>
                  <a:srgbClr val="FF0000"/>
                </a:solidFill>
                <a:latin typeface="Tahoma" panose="020B0604030504040204" pitchFamily="34" charset="0"/>
                <a:ea typeface="宋体" panose="02010600030101010101" pitchFamily="2" charset="-122"/>
              </a:rPr>
              <a:t>邻居列表</a:t>
            </a:r>
          </a:p>
        </p:txBody>
      </p:sp>
      <p:sp>
        <p:nvSpPr>
          <p:cNvPr id="5" name="AutoShape 8"/>
          <p:cNvSpPr>
            <a:spLocks/>
          </p:cNvSpPr>
          <p:nvPr/>
        </p:nvSpPr>
        <p:spPr bwMode="auto">
          <a:xfrm>
            <a:off x="3102670" y="2045022"/>
            <a:ext cx="76200" cy="914400"/>
          </a:xfrm>
          <a:prstGeom prst="leftBrace">
            <a:avLst>
              <a:gd name="adj1" fmla="val 100000"/>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Text Box 9"/>
          <p:cNvSpPr txBox="1">
            <a:spLocks noChangeArrowheads="1"/>
          </p:cNvSpPr>
          <p:nvPr/>
        </p:nvSpPr>
        <p:spPr bwMode="auto">
          <a:xfrm>
            <a:off x="3239195" y="1849760"/>
            <a:ext cx="152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Tahoma" panose="020B0604030504040204" pitchFamily="34" charset="0"/>
                <a:ea typeface="宋体" panose="02010600030101010101" pitchFamily="2" charset="-122"/>
              </a:rPr>
              <a:t>Verlet List</a:t>
            </a:r>
          </a:p>
        </p:txBody>
      </p:sp>
      <p:sp>
        <p:nvSpPr>
          <p:cNvPr id="7" name="Text Box 10"/>
          <p:cNvSpPr txBox="1">
            <a:spLocks noChangeArrowheads="1"/>
          </p:cNvSpPr>
          <p:nvPr/>
        </p:nvSpPr>
        <p:spPr bwMode="auto">
          <a:xfrm>
            <a:off x="3315395" y="2611760"/>
            <a:ext cx="12223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Tahoma" panose="020B0604030504040204" pitchFamily="34" charset="0"/>
                <a:ea typeface="宋体" panose="02010600030101010101" pitchFamily="2" charset="-122"/>
              </a:rPr>
              <a:t>Cell List</a:t>
            </a:r>
          </a:p>
        </p:txBody>
      </p:sp>
      <p:grpSp>
        <p:nvGrpSpPr>
          <p:cNvPr id="8" name="Group 54"/>
          <p:cNvGrpSpPr>
            <a:grpSpLocks/>
          </p:cNvGrpSpPr>
          <p:nvPr/>
        </p:nvGrpSpPr>
        <p:grpSpPr bwMode="auto">
          <a:xfrm>
            <a:off x="5508104" y="1772816"/>
            <a:ext cx="2780928" cy="2780928"/>
            <a:chOff x="3072" y="1104"/>
            <a:chExt cx="2160" cy="2160"/>
          </a:xfrm>
        </p:grpSpPr>
        <p:sp>
          <p:nvSpPr>
            <p:cNvPr id="9" name="Oval 4"/>
            <p:cNvSpPr>
              <a:spLocks noChangeArrowheads="1"/>
            </p:cNvSpPr>
            <p:nvPr/>
          </p:nvSpPr>
          <p:spPr bwMode="auto">
            <a:xfrm>
              <a:off x="3072" y="1183"/>
              <a:ext cx="1984" cy="1984"/>
            </a:xfrm>
            <a:prstGeom prst="ellipse">
              <a:avLst/>
            </a:prstGeom>
            <a:solidFill>
              <a:srgbClr val="618FFD"/>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Oval 5"/>
            <p:cNvSpPr>
              <a:spLocks noChangeArrowheads="1"/>
            </p:cNvSpPr>
            <p:nvPr/>
          </p:nvSpPr>
          <p:spPr bwMode="auto">
            <a:xfrm>
              <a:off x="3309" y="1425"/>
              <a:ext cx="1505" cy="1505"/>
            </a:xfrm>
            <a:prstGeom prst="ellipse">
              <a:avLst/>
            </a:prstGeom>
            <a:solidFill>
              <a:srgbClr val="919191"/>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3072" y="1104"/>
              <a:ext cx="2160" cy="2160"/>
            </a:xfrm>
            <a:prstGeom prst="rect">
              <a:avLst/>
            </a:prstGeom>
            <a:noFill/>
            <a:ln w="12700">
              <a:solidFill>
                <a:srgbClr val="000000"/>
              </a:solidFill>
              <a:miter lim="800000"/>
              <a:headEnd/>
              <a:tailEnd/>
            </a:ln>
            <a:effectLst/>
            <a:extLst>
              <a:ext uri="{909E8E84-426E-40DD-AFC4-6F175D3DCCD1}">
                <a14:hiddenFill xmlns:a14="http://schemas.microsoft.com/office/drawing/2010/main">
                  <a:solidFill>
                    <a:srgbClr val="618FFD"/>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Oval 7"/>
            <p:cNvSpPr>
              <a:spLocks noChangeArrowheads="1"/>
            </p:cNvSpPr>
            <p:nvPr/>
          </p:nvSpPr>
          <p:spPr bwMode="auto">
            <a:xfrm>
              <a:off x="3239" y="1271"/>
              <a:ext cx="154"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Oval 8"/>
            <p:cNvSpPr>
              <a:spLocks noChangeArrowheads="1"/>
            </p:cNvSpPr>
            <p:nvPr/>
          </p:nvSpPr>
          <p:spPr bwMode="auto">
            <a:xfrm>
              <a:off x="3490" y="1243"/>
              <a:ext cx="153"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Oval 9"/>
            <p:cNvSpPr>
              <a:spLocks noChangeArrowheads="1"/>
            </p:cNvSpPr>
            <p:nvPr/>
          </p:nvSpPr>
          <p:spPr bwMode="auto">
            <a:xfrm>
              <a:off x="3183" y="1661"/>
              <a:ext cx="154"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10"/>
            <p:cNvSpPr>
              <a:spLocks noChangeArrowheads="1"/>
            </p:cNvSpPr>
            <p:nvPr/>
          </p:nvSpPr>
          <p:spPr bwMode="auto">
            <a:xfrm>
              <a:off x="3769" y="1327"/>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Oval 11"/>
            <p:cNvSpPr>
              <a:spLocks noChangeArrowheads="1"/>
            </p:cNvSpPr>
            <p:nvPr/>
          </p:nvSpPr>
          <p:spPr bwMode="auto">
            <a:xfrm>
              <a:off x="3629" y="1996"/>
              <a:ext cx="154"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Oval 12"/>
            <p:cNvSpPr>
              <a:spLocks noChangeArrowheads="1"/>
            </p:cNvSpPr>
            <p:nvPr/>
          </p:nvSpPr>
          <p:spPr bwMode="auto">
            <a:xfrm>
              <a:off x="4187" y="1522"/>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Oval 13"/>
            <p:cNvSpPr>
              <a:spLocks noChangeArrowheads="1"/>
            </p:cNvSpPr>
            <p:nvPr/>
          </p:nvSpPr>
          <p:spPr bwMode="auto">
            <a:xfrm>
              <a:off x="3894" y="2595"/>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14"/>
            <p:cNvSpPr>
              <a:spLocks noChangeArrowheads="1"/>
            </p:cNvSpPr>
            <p:nvPr/>
          </p:nvSpPr>
          <p:spPr bwMode="auto">
            <a:xfrm>
              <a:off x="4410" y="2442"/>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Oval 15"/>
            <p:cNvSpPr>
              <a:spLocks noChangeArrowheads="1"/>
            </p:cNvSpPr>
            <p:nvPr/>
          </p:nvSpPr>
          <p:spPr bwMode="auto">
            <a:xfrm>
              <a:off x="4716" y="1689"/>
              <a:ext cx="154"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1" name="Oval 16"/>
            <p:cNvSpPr>
              <a:spLocks noChangeArrowheads="1"/>
            </p:cNvSpPr>
            <p:nvPr/>
          </p:nvSpPr>
          <p:spPr bwMode="auto">
            <a:xfrm>
              <a:off x="4856" y="2079"/>
              <a:ext cx="153"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Oval 17"/>
            <p:cNvSpPr>
              <a:spLocks noChangeArrowheads="1"/>
            </p:cNvSpPr>
            <p:nvPr/>
          </p:nvSpPr>
          <p:spPr bwMode="auto">
            <a:xfrm>
              <a:off x="4939" y="2498"/>
              <a:ext cx="154"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3" name="Oval 18"/>
            <p:cNvSpPr>
              <a:spLocks noChangeArrowheads="1"/>
            </p:cNvSpPr>
            <p:nvPr/>
          </p:nvSpPr>
          <p:spPr bwMode="auto">
            <a:xfrm>
              <a:off x="4326" y="2776"/>
              <a:ext cx="153"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4" name="Oval 19"/>
            <p:cNvSpPr>
              <a:spLocks noChangeArrowheads="1"/>
            </p:cNvSpPr>
            <p:nvPr/>
          </p:nvSpPr>
          <p:spPr bwMode="auto">
            <a:xfrm>
              <a:off x="4800" y="3055"/>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Oval 20"/>
            <p:cNvSpPr>
              <a:spLocks noChangeArrowheads="1"/>
            </p:cNvSpPr>
            <p:nvPr/>
          </p:nvSpPr>
          <p:spPr bwMode="auto">
            <a:xfrm>
              <a:off x="4047" y="2888"/>
              <a:ext cx="154"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Oval 21"/>
            <p:cNvSpPr>
              <a:spLocks noChangeArrowheads="1"/>
            </p:cNvSpPr>
            <p:nvPr/>
          </p:nvSpPr>
          <p:spPr bwMode="auto">
            <a:xfrm>
              <a:off x="4215" y="2135"/>
              <a:ext cx="153"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7" name="Oval 22"/>
            <p:cNvSpPr>
              <a:spLocks noChangeArrowheads="1"/>
            </p:cNvSpPr>
            <p:nvPr/>
          </p:nvSpPr>
          <p:spPr bwMode="auto">
            <a:xfrm>
              <a:off x="3379" y="1996"/>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8" name="Oval 23"/>
            <p:cNvSpPr>
              <a:spLocks noChangeArrowheads="1"/>
            </p:cNvSpPr>
            <p:nvPr/>
          </p:nvSpPr>
          <p:spPr bwMode="auto">
            <a:xfrm>
              <a:off x="3741" y="2860"/>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9" name="Oval 24"/>
            <p:cNvSpPr>
              <a:spLocks noChangeArrowheads="1"/>
            </p:cNvSpPr>
            <p:nvPr/>
          </p:nvSpPr>
          <p:spPr bwMode="auto">
            <a:xfrm>
              <a:off x="4633" y="2665"/>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0" name="Oval 25"/>
            <p:cNvSpPr>
              <a:spLocks noChangeArrowheads="1"/>
            </p:cNvSpPr>
            <p:nvPr/>
          </p:nvSpPr>
          <p:spPr bwMode="auto">
            <a:xfrm>
              <a:off x="4716" y="2302"/>
              <a:ext cx="154"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1" name="Oval 26"/>
            <p:cNvSpPr>
              <a:spLocks noChangeArrowheads="1"/>
            </p:cNvSpPr>
            <p:nvPr/>
          </p:nvSpPr>
          <p:spPr bwMode="auto">
            <a:xfrm>
              <a:off x="4939" y="1689"/>
              <a:ext cx="154"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2" name="Oval 27"/>
            <p:cNvSpPr>
              <a:spLocks noChangeArrowheads="1"/>
            </p:cNvSpPr>
            <p:nvPr/>
          </p:nvSpPr>
          <p:spPr bwMode="auto">
            <a:xfrm>
              <a:off x="4549" y="1940"/>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Oval 28"/>
            <p:cNvSpPr>
              <a:spLocks noChangeArrowheads="1"/>
            </p:cNvSpPr>
            <p:nvPr/>
          </p:nvSpPr>
          <p:spPr bwMode="auto">
            <a:xfrm>
              <a:off x="4828" y="1438"/>
              <a:ext cx="153"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Oval 29"/>
            <p:cNvSpPr>
              <a:spLocks noChangeArrowheads="1"/>
            </p:cNvSpPr>
            <p:nvPr/>
          </p:nvSpPr>
          <p:spPr bwMode="auto">
            <a:xfrm>
              <a:off x="4493" y="2163"/>
              <a:ext cx="154"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5" name="Oval 30"/>
            <p:cNvSpPr>
              <a:spLocks noChangeArrowheads="1"/>
            </p:cNvSpPr>
            <p:nvPr/>
          </p:nvSpPr>
          <p:spPr bwMode="auto">
            <a:xfrm>
              <a:off x="4187" y="2581"/>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6" name="Oval 31"/>
            <p:cNvSpPr>
              <a:spLocks noChangeArrowheads="1"/>
            </p:cNvSpPr>
            <p:nvPr/>
          </p:nvSpPr>
          <p:spPr bwMode="auto">
            <a:xfrm>
              <a:off x="3518" y="2693"/>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7" name="Oval 32"/>
            <p:cNvSpPr>
              <a:spLocks noChangeArrowheads="1"/>
            </p:cNvSpPr>
            <p:nvPr/>
          </p:nvSpPr>
          <p:spPr bwMode="auto">
            <a:xfrm>
              <a:off x="3518" y="2943"/>
              <a:ext cx="153"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8" name="Oval 33"/>
            <p:cNvSpPr>
              <a:spLocks noChangeArrowheads="1"/>
            </p:cNvSpPr>
            <p:nvPr/>
          </p:nvSpPr>
          <p:spPr bwMode="auto">
            <a:xfrm>
              <a:off x="4298" y="2999"/>
              <a:ext cx="154"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9" name="Oval 34"/>
            <p:cNvSpPr>
              <a:spLocks noChangeArrowheads="1"/>
            </p:cNvSpPr>
            <p:nvPr/>
          </p:nvSpPr>
          <p:spPr bwMode="auto">
            <a:xfrm>
              <a:off x="3323" y="2358"/>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0" name="Oval 35"/>
            <p:cNvSpPr>
              <a:spLocks noChangeArrowheads="1"/>
            </p:cNvSpPr>
            <p:nvPr/>
          </p:nvSpPr>
          <p:spPr bwMode="auto">
            <a:xfrm>
              <a:off x="4270" y="1884"/>
              <a:ext cx="154"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 name="Oval 36"/>
            <p:cNvSpPr>
              <a:spLocks noChangeArrowheads="1"/>
            </p:cNvSpPr>
            <p:nvPr/>
          </p:nvSpPr>
          <p:spPr bwMode="auto">
            <a:xfrm>
              <a:off x="4493" y="1243"/>
              <a:ext cx="154"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Oval 37"/>
            <p:cNvSpPr>
              <a:spLocks noChangeArrowheads="1"/>
            </p:cNvSpPr>
            <p:nvPr/>
          </p:nvSpPr>
          <p:spPr bwMode="auto">
            <a:xfrm>
              <a:off x="3128" y="2999"/>
              <a:ext cx="153"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3" name="Oval 38"/>
            <p:cNvSpPr>
              <a:spLocks noChangeArrowheads="1"/>
            </p:cNvSpPr>
            <p:nvPr/>
          </p:nvSpPr>
          <p:spPr bwMode="auto">
            <a:xfrm>
              <a:off x="3156" y="1940"/>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4" name="Oval 39"/>
            <p:cNvSpPr>
              <a:spLocks noChangeArrowheads="1"/>
            </p:cNvSpPr>
            <p:nvPr/>
          </p:nvSpPr>
          <p:spPr bwMode="auto">
            <a:xfrm>
              <a:off x="3741" y="1773"/>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5" name="Oval 40"/>
            <p:cNvSpPr>
              <a:spLocks noChangeArrowheads="1"/>
            </p:cNvSpPr>
            <p:nvPr/>
          </p:nvSpPr>
          <p:spPr bwMode="auto">
            <a:xfrm>
              <a:off x="3936" y="1466"/>
              <a:ext cx="153"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6" name="Oval 41"/>
            <p:cNvSpPr>
              <a:spLocks noChangeArrowheads="1"/>
            </p:cNvSpPr>
            <p:nvPr/>
          </p:nvSpPr>
          <p:spPr bwMode="auto">
            <a:xfrm>
              <a:off x="4047" y="1717"/>
              <a:ext cx="154"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7" name="Oval 42"/>
            <p:cNvSpPr>
              <a:spLocks noChangeArrowheads="1"/>
            </p:cNvSpPr>
            <p:nvPr/>
          </p:nvSpPr>
          <p:spPr bwMode="auto">
            <a:xfrm>
              <a:off x="4772" y="2804"/>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8" name="Oval 43"/>
            <p:cNvSpPr>
              <a:spLocks noChangeArrowheads="1"/>
            </p:cNvSpPr>
            <p:nvPr/>
          </p:nvSpPr>
          <p:spPr bwMode="auto">
            <a:xfrm>
              <a:off x="4438" y="1494"/>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9" name="Oval 44"/>
            <p:cNvSpPr>
              <a:spLocks noChangeArrowheads="1"/>
            </p:cNvSpPr>
            <p:nvPr/>
          </p:nvSpPr>
          <p:spPr bwMode="auto">
            <a:xfrm>
              <a:off x="4549" y="3027"/>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0" name="Oval 45"/>
            <p:cNvSpPr>
              <a:spLocks noChangeArrowheads="1"/>
            </p:cNvSpPr>
            <p:nvPr/>
          </p:nvSpPr>
          <p:spPr bwMode="auto">
            <a:xfrm>
              <a:off x="5079" y="3111"/>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1" name="Oval 46"/>
            <p:cNvSpPr>
              <a:spLocks noChangeArrowheads="1"/>
            </p:cNvSpPr>
            <p:nvPr/>
          </p:nvSpPr>
          <p:spPr bwMode="auto">
            <a:xfrm>
              <a:off x="3295" y="2776"/>
              <a:ext cx="153"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2" name="Oval 47"/>
            <p:cNvSpPr>
              <a:spLocks noChangeArrowheads="1"/>
            </p:cNvSpPr>
            <p:nvPr/>
          </p:nvSpPr>
          <p:spPr bwMode="auto">
            <a:xfrm>
              <a:off x="4995" y="2748"/>
              <a:ext cx="153" cy="154"/>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48"/>
            <p:cNvSpPr>
              <a:spLocks noChangeArrowheads="1"/>
            </p:cNvSpPr>
            <p:nvPr/>
          </p:nvSpPr>
          <p:spPr bwMode="auto">
            <a:xfrm>
              <a:off x="3142" y="2595"/>
              <a:ext cx="153" cy="153"/>
            </a:xfrm>
            <a:prstGeom prst="ellipse">
              <a:avLst/>
            </a:prstGeom>
            <a:solidFill>
              <a:srgbClr val="00AE00"/>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4" name="Line 49"/>
            <p:cNvSpPr>
              <a:spLocks noChangeShapeType="1"/>
            </p:cNvSpPr>
            <p:nvPr/>
          </p:nvSpPr>
          <p:spPr bwMode="auto">
            <a:xfrm flipH="1">
              <a:off x="3309" y="2201"/>
              <a:ext cx="791" cy="6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5" name="Text Box 50"/>
            <p:cNvSpPr txBox="1">
              <a:spLocks noChangeArrowheads="1"/>
            </p:cNvSpPr>
            <p:nvPr/>
          </p:nvSpPr>
          <p:spPr bwMode="auto">
            <a:xfrm>
              <a:off x="3643" y="2160"/>
              <a:ext cx="418" cy="288"/>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2400" dirty="0" err="1">
                  <a:solidFill>
                    <a:srgbClr val="000000"/>
                  </a:solidFill>
                  <a:latin typeface="Times New Roman" panose="02020603050405020304" pitchFamily="18" charset="0"/>
                  <a:ea typeface="宋体" panose="02010600030101010101" pitchFamily="2" charset="-122"/>
                </a:rPr>
                <a:t>r</a:t>
              </a:r>
              <a:r>
                <a:rPr kumimoji="0" lang="en-US" altLang="zh-CN" sz="2400" baseline="-25000" dirty="0" err="1">
                  <a:solidFill>
                    <a:srgbClr val="000000"/>
                  </a:solidFill>
                  <a:latin typeface="Times New Roman" panose="02020603050405020304" pitchFamily="18" charset="0"/>
                  <a:ea typeface="宋体" panose="02010600030101010101" pitchFamily="2" charset="-122"/>
                </a:rPr>
                <a:t>c</a:t>
              </a:r>
              <a:endParaRPr kumimoji="0" lang="en-US" altLang="zh-CN" sz="2400" dirty="0">
                <a:solidFill>
                  <a:srgbClr val="000000"/>
                </a:solidFill>
                <a:latin typeface="Times New Roman" panose="02020603050405020304" pitchFamily="18" charset="0"/>
                <a:ea typeface="宋体" panose="02010600030101010101" pitchFamily="2" charset="-122"/>
              </a:endParaRPr>
            </a:p>
          </p:txBody>
        </p:sp>
        <p:sp>
          <p:nvSpPr>
            <p:cNvPr id="56" name="Line 51"/>
            <p:cNvSpPr>
              <a:spLocks noChangeShapeType="1"/>
            </p:cNvSpPr>
            <p:nvPr/>
          </p:nvSpPr>
          <p:spPr bwMode="auto">
            <a:xfrm flipH="1" flipV="1">
              <a:off x="3456" y="1392"/>
              <a:ext cx="614" cy="806"/>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7" name="Text Box 52"/>
            <p:cNvSpPr txBox="1">
              <a:spLocks noChangeArrowheads="1"/>
            </p:cNvSpPr>
            <p:nvPr/>
          </p:nvSpPr>
          <p:spPr bwMode="auto">
            <a:xfrm>
              <a:off x="3950" y="1824"/>
              <a:ext cx="418" cy="288"/>
            </a:xfrm>
            <a:prstGeom prst="rect">
              <a:avLst/>
            </a:prstGeom>
            <a:noFill/>
            <a:ln>
              <a:noFill/>
            </a:ln>
            <a:effectLst/>
            <a:extLst>
              <a:ext uri="{909E8E84-426E-40DD-AFC4-6F175D3DCCD1}">
                <a14:hiddenFill xmlns:a14="http://schemas.microsoft.com/office/drawing/2010/main">
                  <a:solidFill>
                    <a:srgbClr val="618FFD"/>
                  </a:solidFill>
                </a14:hiddenFill>
              </a:ext>
              <a:ext uri="{91240B29-F687-4F45-9708-019B960494DF}">
                <a14:hiddenLine xmlns:a14="http://schemas.microsoft.com/office/drawing/2010/main" w="1270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kumimoji="0" lang="en-US" altLang="zh-CN" sz="2400">
                  <a:solidFill>
                    <a:srgbClr val="000000"/>
                  </a:solidFill>
                  <a:latin typeface="Times New Roman" panose="02020603050405020304" pitchFamily="18" charset="0"/>
                  <a:ea typeface="宋体" panose="02010600030101010101" pitchFamily="2" charset="-122"/>
                </a:rPr>
                <a:t>r</a:t>
              </a:r>
              <a:r>
                <a:rPr kumimoji="0" lang="en-US" altLang="zh-CN" sz="2400" baseline="-25000">
                  <a:solidFill>
                    <a:srgbClr val="000000"/>
                  </a:solidFill>
                  <a:latin typeface="Times New Roman" panose="02020603050405020304" pitchFamily="18" charset="0"/>
                  <a:ea typeface="宋体" panose="02010600030101010101" pitchFamily="2" charset="-122"/>
                </a:rPr>
                <a:t>n</a:t>
              </a:r>
              <a:endParaRPr kumimoji="0" lang="en-US" altLang="zh-CN" sz="2400">
                <a:solidFill>
                  <a:srgbClr val="000000"/>
                </a:solidFill>
                <a:latin typeface="Times New Roman" panose="02020603050405020304" pitchFamily="18" charset="0"/>
                <a:ea typeface="宋体" panose="02010600030101010101" pitchFamily="2" charset="-122"/>
              </a:endParaRPr>
            </a:p>
          </p:txBody>
        </p:sp>
        <p:sp>
          <p:nvSpPr>
            <p:cNvPr id="58" name="Oval 53"/>
            <p:cNvSpPr>
              <a:spLocks noChangeArrowheads="1"/>
            </p:cNvSpPr>
            <p:nvPr/>
          </p:nvSpPr>
          <p:spPr bwMode="auto">
            <a:xfrm>
              <a:off x="4006" y="2121"/>
              <a:ext cx="153" cy="154"/>
            </a:xfrm>
            <a:prstGeom prst="ellipse">
              <a:avLst/>
            </a:prstGeom>
            <a:solidFill>
              <a:srgbClr val="FC0128"/>
            </a:solidFill>
            <a:ln w="12700">
              <a:solidFill>
                <a:srgbClr val="000000"/>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2" name="矩形 1"/>
          <p:cNvSpPr/>
          <p:nvPr/>
        </p:nvSpPr>
        <p:spPr>
          <a:xfrm>
            <a:off x="4749876" y="5093193"/>
            <a:ext cx="4297383" cy="923330"/>
          </a:xfrm>
          <a:prstGeom prst="rect">
            <a:avLst/>
          </a:prstGeom>
        </p:spPr>
        <p:txBody>
          <a:bodyPr wrap="square">
            <a:spAutoFit/>
          </a:bodyPr>
          <a:lstStyle/>
          <a:p>
            <a:pPr>
              <a:buFont typeface="Wingdings" panose="05000000000000000000" pitchFamily="2" charset="2"/>
              <a:buChar char="Ø"/>
            </a:pPr>
            <a:r>
              <a:rPr lang="en-US" altLang="zh-CN" dirty="0" err="1" smtClean="0">
                <a:latin typeface="Tahoma" panose="020B0604030504040204" pitchFamily="34" charset="0"/>
              </a:rPr>
              <a:t>r</a:t>
            </a:r>
            <a:r>
              <a:rPr lang="en-US" altLang="zh-CN" baseline="-25000" dirty="0" err="1" smtClean="0">
                <a:latin typeface="Tahoma" panose="020B0604030504040204" pitchFamily="34" charset="0"/>
              </a:rPr>
              <a:t>n</a:t>
            </a:r>
            <a:r>
              <a:rPr lang="zh-CN" altLang="en-US" dirty="0">
                <a:latin typeface="Tahoma" panose="020B0604030504040204" pitchFamily="34" charset="0"/>
              </a:rPr>
              <a:t>选择：</a:t>
            </a:r>
            <a:br>
              <a:rPr lang="zh-CN" altLang="en-US" dirty="0">
                <a:latin typeface="Tahoma" panose="020B0604030504040204" pitchFamily="34" charset="0"/>
              </a:rPr>
            </a:br>
            <a:r>
              <a:rPr lang="zh-CN" altLang="en-US" dirty="0">
                <a:latin typeface="Tahoma" panose="020B0604030504040204" pitchFamily="34" charset="0"/>
              </a:rPr>
              <a:t>               </a:t>
            </a:r>
            <a:r>
              <a:rPr lang="zh-CN" altLang="en-US" dirty="0">
                <a:solidFill>
                  <a:srgbClr val="FF0066"/>
                </a:solidFill>
                <a:latin typeface="Tahoma" panose="020B0604030504040204" pitchFamily="34" charset="0"/>
              </a:rPr>
              <a:t>过大</a:t>
            </a:r>
            <a:r>
              <a:rPr lang="zh-CN" altLang="en-US" dirty="0">
                <a:latin typeface="Tahoma" panose="020B0604030504040204" pitchFamily="34" charset="0"/>
              </a:rPr>
              <a:t>，邻居列表没有什么作用</a:t>
            </a:r>
            <a:br>
              <a:rPr lang="zh-CN" altLang="en-US" dirty="0">
                <a:latin typeface="Tahoma" panose="020B0604030504040204" pitchFamily="34" charset="0"/>
              </a:rPr>
            </a:br>
            <a:r>
              <a:rPr lang="zh-CN" altLang="en-US" dirty="0">
                <a:latin typeface="Tahoma" panose="020B0604030504040204" pitchFamily="34" charset="0"/>
              </a:rPr>
              <a:t>               </a:t>
            </a:r>
            <a:r>
              <a:rPr lang="zh-CN" altLang="en-US" dirty="0">
                <a:solidFill>
                  <a:srgbClr val="FF0066"/>
                </a:solidFill>
                <a:latin typeface="Tahoma" panose="020B0604030504040204" pitchFamily="34" charset="0"/>
              </a:rPr>
              <a:t>过小</a:t>
            </a:r>
            <a:r>
              <a:rPr lang="zh-CN" altLang="en-US" dirty="0">
                <a:latin typeface="Tahoma" panose="020B0604030504040204" pitchFamily="34" charset="0"/>
              </a:rPr>
              <a:t>，列表需要频繁调整</a:t>
            </a:r>
            <a:endParaRPr lang="zh-CN" altLang="en-US" dirty="0">
              <a:latin typeface="Tahoma" panose="020B0604030504040204" pitchFamily="34" charset="0"/>
            </a:endParaRPr>
          </a:p>
        </p:txBody>
      </p:sp>
    </p:spTree>
    <p:extLst>
      <p:ext uri="{BB962C8B-B14F-4D97-AF65-F5344CB8AC3E}">
        <p14:creationId xmlns:p14="http://schemas.microsoft.com/office/powerpoint/2010/main" val="2666424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linds(horizontal)">
                                      <p:cBhvr>
                                        <p:cTn id="11" dur="500"/>
                                        <p:tgtEl>
                                          <p:spTgt spid="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blinds(horizontal)">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500"/>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utoUpdateAnimBg="0"/>
      <p:bldP spid="5" grpId="0" animBg="1"/>
      <p:bldP spid="6" grpId="0" autoUpdateAnimBg="0"/>
      <p:bldP spid="7" grpId="0" autoUpdateAnimBg="0"/>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 name="Object 4"/>
          <p:cNvGraphicFramePr>
            <a:graphicFrameLocks noChangeAspect="1"/>
          </p:cNvGraphicFramePr>
          <p:nvPr>
            <p:extLst>
              <p:ext uri="{D42A27DB-BD31-4B8C-83A1-F6EECF244321}">
                <p14:modId xmlns:p14="http://schemas.microsoft.com/office/powerpoint/2010/main" val="2366366307"/>
              </p:ext>
            </p:extLst>
          </p:nvPr>
        </p:nvGraphicFramePr>
        <p:xfrm>
          <a:off x="717602" y="2204864"/>
          <a:ext cx="2085975" cy="3962400"/>
        </p:xfrm>
        <a:graphic>
          <a:graphicData uri="http://schemas.openxmlformats.org/presentationml/2006/ole">
            <mc:AlternateContent xmlns:mc="http://schemas.openxmlformats.org/markup-compatibility/2006">
              <mc:Choice xmlns:v="urn:schemas-microsoft-com:vml" Requires="v">
                <p:oleObj spid="_x0000_s28688" name="位图图像" r:id="rId3" imgW="1628571" imgH="3476190" progId="Paint.Picture">
                  <p:embed/>
                </p:oleObj>
              </mc:Choice>
              <mc:Fallback>
                <p:oleObj name="位图图像" r:id="rId3" imgW="1628571" imgH="3476190"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7602" y="2204864"/>
                        <a:ext cx="2085975" cy="3962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290" name="Rectangle 2"/>
          <p:cNvSpPr>
            <a:spLocks noChangeArrowheads="1"/>
          </p:cNvSpPr>
          <p:nvPr>
            <p:ph type="title"/>
          </p:nvPr>
        </p:nvSpPr>
        <p:spPr>
          <a:xfrm>
            <a:off x="468313" y="260350"/>
            <a:ext cx="8229600" cy="1143000"/>
          </a:xfrm>
        </p:spPr>
        <p:txBody>
          <a:bodyPr/>
          <a:lstStyle/>
          <a:p>
            <a:r>
              <a:rPr lang="zh-CN" altLang="en-US" sz="2800" dirty="0" smtClean="0">
                <a:effectLst>
                  <a:outerShdw blurRad="38100" dist="38100" dir="2700000" algn="tl">
                    <a:srgbClr val="C0C0C0"/>
                  </a:outerShdw>
                </a:effectLst>
              </a:rPr>
              <a:t>分子动力学模拟流程图</a:t>
            </a:r>
            <a:endParaRPr lang="zh-CN" altLang="en-US" dirty="0"/>
          </a:p>
        </p:txBody>
      </p:sp>
      <p:sp>
        <p:nvSpPr>
          <p:cNvPr id="10" name="Rectangle 5"/>
          <p:cNvSpPr txBox="1">
            <a:spLocks noChangeArrowheads="1"/>
          </p:cNvSpPr>
          <p:nvPr/>
        </p:nvSpPr>
        <p:spPr bwMode="auto">
          <a:xfrm>
            <a:off x="2895600" y="2133600"/>
            <a:ext cx="5257800" cy="5334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None/>
            </a:pPr>
            <a:r>
              <a:rPr lang="zh-CN" altLang="en-US" sz="2400" dirty="0" smtClean="0"/>
              <a:t>初始化粒子的空间位置、初始速度</a:t>
            </a:r>
          </a:p>
          <a:p>
            <a:pPr>
              <a:buFont typeface="Wingdings" panose="05000000000000000000" pitchFamily="2" charset="2"/>
              <a:buNone/>
            </a:pPr>
            <a:endParaRPr lang="en-US" altLang="zh-CN" sz="2400" dirty="0"/>
          </a:p>
        </p:txBody>
      </p:sp>
      <p:grpSp>
        <p:nvGrpSpPr>
          <p:cNvPr id="11" name="Group 6"/>
          <p:cNvGrpSpPr>
            <a:grpSpLocks/>
          </p:cNvGrpSpPr>
          <p:nvPr/>
        </p:nvGrpSpPr>
        <p:grpSpPr bwMode="auto">
          <a:xfrm>
            <a:off x="2852738" y="2981328"/>
            <a:ext cx="4638674" cy="461963"/>
            <a:chOff x="2130" y="1814"/>
            <a:chExt cx="2922" cy="291"/>
          </a:xfrm>
        </p:grpSpPr>
        <p:sp>
          <p:nvSpPr>
            <p:cNvPr id="12" name="Text Box 7"/>
            <p:cNvSpPr txBox="1">
              <a:spLocks noChangeArrowheads="1"/>
            </p:cNvSpPr>
            <p:nvPr/>
          </p:nvSpPr>
          <p:spPr bwMode="auto">
            <a:xfrm>
              <a:off x="2130" y="1814"/>
              <a:ext cx="2831"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smtClean="0">
                  <a:latin typeface="Times New Roman" panose="02020603050405020304" pitchFamily="18" charset="0"/>
                </a:rPr>
                <a:t>选择适当的势函数</a:t>
              </a:r>
              <a:r>
                <a:rPr lang="zh-CN" altLang="en-US" sz="2400" dirty="0" smtClean="0">
                  <a:latin typeface="Times New Roman" panose="02020603050405020304" pitchFamily="18" charset="0"/>
                  <a:ea typeface="宋体" panose="02010600030101010101" pitchFamily="2" charset="-122"/>
                </a:rPr>
                <a:t>计算</a:t>
              </a:r>
              <a:r>
                <a:rPr lang="zh-CN" altLang="en-US" sz="2400" dirty="0">
                  <a:latin typeface="Times New Roman" panose="02020603050405020304" pitchFamily="18" charset="0"/>
                  <a:ea typeface="宋体" panose="02010600030101010101" pitchFamily="2" charset="-122"/>
                </a:rPr>
                <a:t>粒子受力</a:t>
              </a:r>
            </a:p>
          </p:txBody>
        </p:sp>
        <p:graphicFrame>
          <p:nvGraphicFramePr>
            <p:cNvPr id="13" name="Object 8"/>
            <p:cNvGraphicFramePr>
              <a:graphicFrameLocks noChangeAspect="1"/>
            </p:cNvGraphicFramePr>
            <p:nvPr>
              <p:extLst>
                <p:ext uri="{D42A27DB-BD31-4B8C-83A1-F6EECF244321}">
                  <p14:modId xmlns:p14="http://schemas.microsoft.com/office/powerpoint/2010/main" val="866122085"/>
                </p:ext>
              </p:extLst>
            </p:nvPr>
          </p:nvGraphicFramePr>
          <p:xfrm>
            <a:off x="4871" y="1833"/>
            <a:ext cx="181" cy="272"/>
          </p:xfrm>
          <a:graphic>
            <a:graphicData uri="http://schemas.openxmlformats.org/presentationml/2006/ole">
              <mc:AlternateContent xmlns:mc="http://schemas.openxmlformats.org/markup-compatibility/2006">
                <mc:Choice xmlns:v="urn:schemas-microsoft-com:vml" Requires="v">
                  <p:oleObj spid="_x0000_s28689" name="Equation" r:id="rId5" imgW="152280" imgH="228600" progId="Equation.DSMT4">
                    <p:embed/>
                  </p:oleObj>
                </mc:Choice>
                <mc:Fallback>
                  <p:oleObj name="Equation" r:id="rId5" imgW="1522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1" y="1833"/>
                          <a:ext cx="181"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5" name="Line 10"/>
          <p:cNvSpPr>
            <a:spLocks noChangeShapeType="1"/>
          </p:cNvSpPr>
          <p:nvPr/>
        </p:nvSpPr>
        <p:spPr bwMode="auto">
          <a:xfrm>
            <a:off x="2590800" y="23622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6" name="Line 11"/>
          <p:cNvSpPr>
            <a:spLocks noChangeShapeType="1"/>
          </p:cNvSpPr>
          <p:nvPr/>
        </p:nvSpPr>
        <p:spPr bwMode="auto">
          <a:xfrm>
            <a:off x="2590800" y="32004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2" name="Text Box 9"/>
          <p:cNvSpPr txBox="1">
            <a:spLocks noChangeArrowheads="1"/>
          </p:cNvSpPr>
          <p:nvPr/>
        </p:nvSpPr>
        <p:spPr bwMode="auto">
          <a:xfrm>
            <a:off x="2936776" y="3979391"/>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a:latin typeface="Times New Roman" panose="02020603050405020304" pitchFamily="18" charset="0"/>
                <a:ea typeface="宋体" panose="02010600030101010101" pitchFamily="2" charset="-122"/>
              </a:rPr>
              <a:t>牛顿运动方程：</a:t>
            </a:r>
          </a:p>
        </p:txBody>
      </p:sp>
      <p:graphicFrame>
        <p:nvGraphicFramePr>
          <p:cNvPr id="23" name="Object 10"/>
          <p:cNvGraphicFramePr>
            <a:graphicFrameLocks noChangeAspect="1"/>
          </p:cNvGraphicFramePr>
          <p:nvPr>
            <p:extLst>
              <p:ext uri="{D42A27DB-BD31-4B8C-83A1-F6EECF244321}">
                <p14:modId xmlns:p14="http://schemas.microsoft.com/office/powerpoint/2010/main" val="3479754178"/>
              </p:ext>
            </p:extLst>
          </p:nvPr>
        </p:nvGraphicFramePr>
        <p:xfrm>
          <a:off x="5121176" y="4017491"/>
          <a:ext cx="1730375" cy="468313"/>
        </p:xfrm>
        <a:graphic>
          <a:graphicData uri="http://schemas.openxmlformats.org/presentationml/2006/ole">
            <mc:AlternateContent xmlns:mc="http://schemas.openxmlformats.org/markup-compatibility/2006">
              <mc:Choice xmlns:v="urn:schemas-microsoft-com:vml" Requires="v">
                <p:oleObj spid="_x0000_s28690" name="Equation" r:id="rId7" imgW="939600" imgH="253800" progId="Equation.DSMT4">
                  <p:embed/>
                </p:oleObj>
              </mc:Choice>
              <mc:Fallback>
                <p:oleObj name="Equation" r:id="rId7" imgW="939600" imgH="25380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21176" y="4017491"/>
                        <a:ext cx="1730375" cy="4683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6" name="Line 15"/>
          <p:cNvSpPr>
            <a:spLocks noChangeShapeType="1"/>
          </p:cNvSpPr>
          <p:nvPr/>
        </p:nvSpPr>
        <p:spPr bwMode="auto">
          <a:xfrm>
            <a:off x="2555776" y="4154016"/>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pic>
        <p:nvPicPr>
          <p:cNvPr id="2" name="图片 1"/>
          <p:cNvPicPr>
            <a:picLocks noChangeAspect="1"/>
          </p:cNvPicPr>
          <p:nvPr/>
        </p:nvPicPr>
        <p:blipFill>
          <a:blip r:embed="rId9"/>
          <a:stretch>
            <a:fillRect/>
          </a:stretch>
        </p:blipFill>
        <p:spPr>
          <a:xfrm>
            <a:off x="4283968" y="4581128"/>
            <a:ext cx="4081993" cy="1246911"/>
          </a:xfrm>
          <a:prstGeom prst="rect">
            <a:avLst/>
          </a:prstGeom>
        </p:spPr>
      </p:pic>
    </p:spTree>
    <p:extLst>
      <p:ext uri="{BB962C8B-B14F-4D97-AF65-F5344CB8AC3E}">
        <p14:creationId xmlns:p14="http://schemas.microsoft.com/office/powerpoint/2010/main" val="391326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randombar(horizontal)">
                                      <p:cBhvr>
                                        <p:cTn id="12" dur="500"/>
                                        <p:tgtEl>
                                          <p:spTgt spid="22"/>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randombar(horizontal)">
                                      <p:cBhvr>
                                        <p:cTn id="15" dur="500"/>
                                        <p:tgtEl>
                                          <p:spTgt spid="26"/>
                                        </p:tgtEl>
                                      </p:cBhvr>
                                    </p:animEffect>
                                  </p:childTnLst>
                                </p:cTn>
                              </p:par>
                              <p:par>
                                <p:cTn id="16" presetID="14" presetClass="entr" presetSubtype="1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randombar(horizontal)">
                                      <p:cBhvr>
                                        <p:cTn id="18" dur="500"/>
                                        <p:tgtEl>
                                          <p:spTgt spid="23"/>
                                        </p:tgtEl>
                                      </p:cBhvr>
                                    </p:animEffect>
                                  </p:childTnLst>
                                </p:cTn>
                              </p:par>
                              <p:par>
                                <p:cTn id="19" presetID="14" presetClass="entr" presetSubtype="1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randombar(horizontal)">
                                      <p:cBhvr>
                                        <p:cTn id="2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smtClean="0">
                <a:effectLst>
                  <a:outerShdw blurRad="38100" dist="38100" dir="2700000" algn="tl">
                    <a:srgbClr val="C0C0C0"/>
                  </a:outerShdw>
                </a:effectLst>
              </a:rPr>
              <a:t>积分方法</a:t>
            </a:r>
            <a:endParaRPr lang="zh-CN" altLang="en-US" sz="2800" dirty="0">
              <a:effectLst>
                <a:outerShdw blurRad="38100" dist="38100" dir="2700000" algn="tl">
                  <a:srgbClr val="C0C0C0"/>
                </a:outerShdw>
              </a:effectLst>
            </a:endParaRPr>
          </a:p>
        </p:txBody>
      </p:sp>
      <p:graphicFrame>
        <p:nvGraphicFramePr>
          <p:cNvPr id="6" name="Object 1028"/>
          <p:cNvGraphicFramePr>
            <a:graphicFrameLocks noChangeAspect="1"/>
          </p:cNvGraphicFramePr>
          <p:nvPr>
            <p:extLst>
              <p:ext uri="{D42A27DB-BD31-4B8C-83A1-F6EECF244321}">
                <p14:modId xmlns:p14="http://schemas.microsoft.com/office/powerpoint/2010/main" val="2354799309"/>
              </p:ext>
            </p:extLst>
          </p:nvPr>
        </p:nvGraphicFramePr>
        <p:xfrm>
          <a:off x="683568" y="3308791"/>
          <a:ext cx="6400800" cy="1017588"/>
        </p:xfrm>
        <a:graphic>
          <a:graphicData uri="http://schemas.openxmlformats.org/presentationml/2006/ole">
            <mc:AlternateContent xmlns:mc="http://schemas.openxmlformats.org/markup-compatibility/2006">
              <mc:Choice xmlns:v="urn:schemas-microsoft-com:vml" Requires="v">
                <p:oleObj spid="_x0000_s22545" name="Equation" r:id="rId4" imgW="2539800" imgH="393480" progId="Equation.3">
                  <p:embed/>
                </p:oleObj>
              </mc:Choice>
              <mc:Fallback>
                <p:oleObj name="Equation" r:id="rId4" imgW="253980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3568" y="3308791"/>
                        <a:ext cx="6400800" cy="1017588"/>
                      </a:xfrm>
                      <a:prstGeom prst="rect">
                        <a:avLst/>
                      </a:prstGeom>
                      <a:solidFill>
                        <a:schemeClr val="bg1"/>
                      </a:solidFill>
                      <a:ln>
                        <a:noFill/>
                      </a:ln>
                      <a:effectLst/>
                    </p:spPr>
                  </p:pic>
                </p:oleObj>
              </mc:Fallback>
            </mc:AlternateContent>
          </a:graphicData>
        </a:graphic>
      </p:graphicFrame>
      <p:graphicFrame>
        <p:nvGraphicFramePr>
          <p:cNvPr id="7" name="Object 1029"/>
          <p:cNvGraphicFramePr>
            <a:graphicFrameLocks noChangeAspect="1"/>
          </p:cNvGraphicFramePr>
          <p:nvPr>
            <p:extLst>
              <p:ext uri="{D42A27DB-BD31-4B8C-83A1-F6EECF244321}">
                <p14:modId xmlns:p14="http://schemas.microsoft.com/office/powerpoint/2010/main" val="212665022"/>
              </p:ext>
            </p:extLst>
          </p:nvPr>
        </p:nvGraphicFramePr>
        <p:xfrm>
          <a:off x="755576" y="2156663"/>
          <a:ext cx="7239000" cy="822325"/>
        </p:xfrm>
        <a:graphic>
          <a:graphicData uri="http://schemas.openxmlformats.org/presentationml/2006/ole">
            <mc:AlternateContent xmlns:mc="http://schemas.openxmlformats.org/markup-compatibility/2006">
              <mc:Choice xmlns:v="urn:schemas-microsoft-com:vml" Requires="v">
                <p:oleObj spid="_x0000_s22546" name="Equation" r:id="rId6" imgW="2590560" imgH="393480" progId="Equation.3">
                  <p:embed/>
                </p:oleObj>
              </mc:Choice>
              <mc:Fallback>
                <p:oleObj name="Equation" r:id="rId6" imgW="2590560" imgH="39348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55576" y="2156663"/>
                        <a:ext cx="7239000" cy="822325"/>
                      </a:xfrm>
                      <a:prstGeom prst="rect">
                        <a:avLst/>
                      </a:prstGeom>
                      <a:solidFill>
                        <a:schemeClr val="bg1"/>
                      </a:solidFill>
                      <a:ln>
                        <a:noFill/>
                      </a:ln>
                      <a:effectLst/>
                    </p:spPr>
                  </p:pic>
                </p:oleObj>
              </mc:Fallback>
            </mc:AlternateContent>
          </a:graphicData>
        </a:graphic>
      </p:graphicFrame>
      <p:graphicFrame>
        <p:nvGraphicFramePr>
          <p:cNvPr id="8" name="Object 1031"/>
          <p:cNvGraphicFramePr>
            <a:graphicFrameLocks noChangeAspect="1"/>
          </p:cNvGraphicFramePr>
          <p:nvPr>
            <p:extLst>
              <p:ext uri="{D42A27DB-BD31-4B8C-83A1-F6EECF244321}">
                <p14:modId xmlns:p14="http://schemas.microsoft.com/office/powerpoint/2010/main" val="178207763"/>
              </p:ext>
            </p:extLst>
          </p:nvPr>
        </p:nvGraphicFramePr>
        <p:xfrm>
          <a:off x="683568" y="4532927"/>
          <a:ext cx="7772400" cy="1219200"/>
        </p:xfrm>
        <a:graphic>
          <a:graphicData uri="http://schemas.openxmlformats.org/presentationml/2006/ole">
            <mc:AlternateContent xmlns:mc="http://schemas.openxmlformats.org/markup-compatibility/2006">
              <mc:Choice xmlns:v="urn:schemas-microsoft-com:vml" Requires="v">
                <p:oleObj spid="_x0000_s22547" name="Microsoft 公式 3.0" r:id="rId8" imgW="2311200" imgH="406080" progId="Equation.3">
                  <p:embed/>
                </p:oleObj>
              </mc:Choice>
              <mc:Fallback>
                <p:oleObj name="Microsoft 公式 3.0" r:id="rId8" imgW="2311200" imgH="4060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3568" y="4532927"/>
                        <a:ext cx="7772400" cy="1219200"/>
                      </a:xfrm>
                      <a:prstGeom prst="rect">
                        <a:avLst/>
                      </a:prstGeom>
                      <a:solidFill>
                        <a:schemeClr val="bg1"/>
                      </a:solidFill>
                      <a:ln>
                        <a:noFill/>
                      </a:ln>
                      <a:effectLst/>
                    </p:spPr>
                  </p:pic>
                </p:oleObj>
              </mc:Fallback>
            </mc:AlternateContent>
          </a:graphicData>
        </a:graphic>
      </p:graphicFrame>
      <p:sp>
        <p:nvSpPr>
          <p:cNvPr id="9" name="TextBox 9"/>
          <p:cNvSpPr txBox="1"/>
          <p:nvPr/>
        </p:nvSpPr>
        <p:spPr>
          <a:xfrm>
            <a:off x="2051720" y="5901079"/>
            <a:ext cx="3897221" cy="1200329"/>
          </a:xfrm>
          <a:prstGeom prst="rect">
            <a:avLst/>
          </a:prstGeom>
        </p:spPr>
        <p:style>
          <a:lnRef idx="2">
            <a:schemeClr val="accent4"/>
          </a:lnRef>
          <a:fillRef idx="1">
            <a:schemeClr val="lt1"/>
          </a:fillRef>
          <a:effectRef idx="0">
            <a:schemeClr val="accent4"/>
          </a:effectRef>
          <a:fontRef idx="minor">
            <a:schemeClr val="dk1"/>
          </a:fontRef>
        </p:style>
        <p:txBody>
          <a:bodyPr wrap="none" rtlCol="0">
            <a:spAutoFit/>
          </a:bodyPr>
          <a:lstStyle/>
          <a:p>
            <a:r>
              <a:rPr lang="zh-CN" altLang="en-US" dirty="0" smtClean="0">
                <a:solidFill>
                  <a:srgbClr val="C00000"/>
                </a:solidFill>
              </a:rPr>
              <a:t>当前作用力 </a:t>
            </a:r>
            <a:r>
              <a:rPr lang="en-US" altLang="zh-CN" dirty="0" smtClean="0">
                <a:solidFill>
                  <a:srgbClr val="C00000"/>
                </a:solidFill>
              </a:rPr>
              <a:t>= </a:t>
            </a:r>
            <a:r>
              <a:rPr lang="zh-CN" altLang="en-US" dirty="0" smtClean="0">
                <a:solidFill>
                  <a:srgbClr val="C00000"/>
                </a:solidFill>
              </a:rPr>
              <a:t>平均作用力</a:t>
            </a:r>
            <a:endParaRPr lang="en-US" altLang="zh-CN" dirty="0" smtClean="0">
              <a:solidFill>
                <a:srgbClr val="C00000"/>
              </a:solidFill>
            </a:endParaRPr>
          </a:p>
          <a:p>
            <a:endParaRPr lang="en-US" altLang="zh-CN" dirty="0" smtClean="0">
              <a:solidFill>
                <a:srgbClr val="C00000"/>
              </a:solidFill>
            </a:endParaRPr>
          </a:p>
          <a:p>
            <a:r>
              <a:rPr lang="zh-CN" altLang="en-US" dirty="0" smtClean="0">
                <a:solidFill>
                  <a:srgbClr val="C00000"/>
                </a:solidFill>
              </a:rPr>
              <a:t>优点：</a:t>
            </a:r>
            <a:r>
              <a:rPr lang="zh-CN" altLang="en-US" dirty="0" smtClean="0">
                <a:solidFill>
                  <a:srgbClr val="000000"/>
                </a:solidFill>
              </a:rPr>
              <a:t>简单，节省计算时间</a:t>
            </a:r>
            <a:endParaRPr lang="zh-CN" altLang="en-US" dirty="0">
              <a:solidFill>
                <a:srgbClr val="000000"/>
              </a:solidFill>
            </a:endParaRPr>
          </a:p>
        </p:txBody>
      </p:sp>
      <p:sp>
        <p:nvSpPr>
          <p:cNvPr id="11" name="下箭头 10"/>
          <p:cNvSpPr/>
          <p:nvPr/>
        </p:nvSpPr>
        <p:spPr bwMode="auto">
          <a:xfrm>
            <a:off x="3635896" y="2948751"/>
            <a:ext cx="504056" cy="504056"/>
          </a:xfrm>
          <a:prstGeom prst="downArrow">
            <a:avLst/>
          </a:prstGeom>
          <a:solidFill>
            <a:srgbClr val="7030A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rgbClr val="00FF00"/>
              </a:solidFill>
              <a:effectLst/>
              <a:latin typeface="Times New Roman" charset="0"/>
              <a:ea typeface="宋体" pitchFamily="2" charset="-122"/>
            </a:endParaRPr>
          </a:p>
        </p:txBody>
      </p:sp>
      <p:sp>
        <p:nvSpPr>
          <p:cNvPr id="12" name="下箭头 11"/>
          <p:cNvSpPr/>
          <p:nvPr/>
        </p:nvSpPr>
        <p:spPr bwMode="auto">
          <a:xfrm>
            <a:off x="3635896" y="4172887"/>
            <a:ext cx="504056" cy="504056"/>
          </a:xfrm>
          <a:prstGeom prst="downArrow">
            <a:avLst/>
          </a:prstGeom>
          <a:solidFill>
            <a:srgbClr val="7030A0"/>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rgbClr val="00FF00"/>
              </a:solidFill>
              <a:effectLst/>
              <a:latin typeface="Times New Roman" charset="0"/>
              <a:ea typeface="宋体" pitchFamily="2" charset="-122"/>
            </a:endParaRPr>
          </a:p>
        </p:txBody>
      </p:sp>
      <p:sp>
        <p:nvSpPr>
          <p:cNvPr id="17" name="圆角矩形 16"/>
          <p:cNvSpPr/>
          <p:nvPr/>
        </p:nvSpPr>
        <p:spPr bwMode="auto">
          <a:xfrm>
            <a:off x="6856876" y="4599235"/>
            <a:ext cx="1571636" cy="1071570"/>
          </a:xfrm>
          <a:prstGeom prst="roundRect">
            <a:avLst/>
          </a:prstGeom>
          <a:noFill/>
          <a:ln w="28575" cap="flat" cmpd="sng" algn="ctr">
            <a:solidFill>
              <a:srgbClr val="0000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rgbClr val="00FF00"/>
              </a:solidFill>
              <a:effectLst/>
              <a:latin typeface="Times New Roman" charset="0"/>
              <a:ea typeface="宋体" pitchFamily="2" charset="-122"/>
            </a:endParaRPr>
          </a:p>
        </p:txBody>
      </p:sp>
      <p:sp>
        <p:nvSpPr>
          <p:cNvPr id="18" name="Rectangle 4"/>
          <p:cNvSpPr>
            <a:spLocks noChangeArrowheads="1"/>
          </p:cNvSpPr>
          <p:nvPr/>
        </p:nvSpPr>
        <p:spPr bwMode="auto">
          <a:xfrm>
            <a:off x="4569768" y="1610196"/>
            <a:ext cx="8162925" cy="523220"/>
          </a:xfrm>
          <a:prstGeom prst="rect">
            <a:avLst/>
          </a:prstGeom>
          <a:noFill/>
          <a:ln w="9525">
            <a:noFill/>
            <a:miter lim="800000"/>
            <a:headEnd/>
            <a:tailEnd/>
          </a:ln>
          <a:effectLst/>
        </p:spPr>
        <p:txBody>
          <a:bodyPr anchor="b">
            <a:spAutoFit/>
          </a:bodyPr>
          <a:lstStyle/>
          <a:p>
            <a:pPr eaLnBrk="0" hangingPunct="0">
              <a:buClr>
                <a:srgbClr val="FF0000"/>
              </a:buClr>
              <a:buFont typeface="Wingdings" pitchFamily="2" charset="2"/>
              <a:buChar char="n"/>
            </a:pPr>
            <a:r>
              <a:rPr lang="zh-CN" altLang="en-US" sz="2800" dirty="0" smtClean="0">
                <a:solidFill>
                  <a:srgbClr val="002060"/>
                </a:solidFill>
                <a:effectLst>
                  <a:outerShdw blurRad="38100" dist="38100" dir="2700000" algn="tl">
                    <a:srgbClr val="C0C0C0"/>
                  </a:outerShdw>
                </a:effectLst>
                <a:latin typeface="Tahoma" pitchFamily="34" charset="0"/>
                <a:ea typeface="黑体" pitchFamily="49" charset="-122"/>
              </a:rPr>
              <a:t>积分方法：</a:t>
            </a:r>
            <a:r>
              <a:rPr lang="zh-CN" altLang="en-US" sz="2800" dirty="0" smtClean="0">
                <a:solidFill>
                  <a:srgbClr val="C00000"/>
                </a:solidFill>
                <a:effectLst>
                  <a:outerShdw blurRad="38100" dist="38100" dir="2700000" algn="tl">
                    <a:srgbClr val="C0C0C0"/>
                  </a:outerShdw>
                </a:effectLst>
                <a:latin typeface="Tahoma" pitchFamily="34" charset="0"/>
                <a:ea typeface="黑体" pitchFamily="49" charset="-122"/>
              </a:rPr>
              <a:t>泰勒展开</a:t>
            </a:r>
            <a:endParaRPr lang="zh-CN" altLang="en-US" sz="2800" dirty="0">
              <a:solidFill>
                <a:srgbClr val="C00000"/>
              </a:solidFill>
              <a:effectLst>
                <a:outerShdw blurRad="38100" dist="38100" dir="2700000" algn="tl">
                  <a:srgbClr val="C0C0C0"/>
                </a:outerShdw>
              </a:effectLst>
              <a:latin typeface="Tahoma" pitchFamily="34" charset="0"/>
              <a:ea typeface="黑体" pitchFamily="49" charset="-122"/>
            </a:endParaRPr>
          </a:p>
        </p:txBody>
      </p:sp>
      <p:sp>
        <p:nvSpPr>
          <p:cNvPr id="19" name="Rectangle 2"/>
          <p:cNvSpPr>
            <a:spLocks noChangeArrowheads="1"/>
          </p:cNvSpPr>
          <p:nvPr/>
        </p:nvSpPr>
        <p:spPr bwMode="auto">
          <a:xfrm>
            <a:off x="5948941" y="6231522"/>
            <a:ext cx="2088232" cy="576064"/>
          </a:xfrm>
          <a:prstGeom prst="rect">
            <a:avLst/>
          </a:prstGeom>
          <a:noFill/>
          <a:ln w="9525">
            <a:noFill/>
            <a:miter lim="800000"/>
            <a:headEnd/>
            <a:tailEnd/>
          </a:ln>
          <a:effectLst/>
        </p:spPr>
        <p:txBody>
          <a:bodyPr/>
          <a:lstStyle/>
          <a:p>
            <a:pPr marL="342900" indent="-342900">
              <a:spcBef>
                <a:spcPct val="20000"/>
              </a:spcBef>
              <a:buSzPct val="90000"/>
            </a:pPr>
            <a:r>
              <a:rPr lang="en-US" altLang="zh-CN" sz="2800" dirty="0" smtClean="0">
                <a:solidFill>
                  <a:srgbClr val="339933"/>
                </a:solidFill>
                <a:effectLst>
                  <a:outerShdw blurRad="38100" dist="38100" dir="2700000" algn="tl">
                    <a:srgbClr val="C0C0C0"/>
                  </a:outerShdw>
                </a:effectLst>
                <a:latin typeface="黑体" pitchFamily="49" charset="-122"/>
                <a:ea typeface="黑体" pitchFamily="49" charset="-122"/>
              </a:rPr>
              <a:t>Δ</a:t>
            </a:r>
            <a:r>
              <a:rPr lang="en-US" altLang="zh-CN" sz="2800" baseline="30000" dirty="0" smtClean="0">
                <a:solidFill>
                  <a:srgbClr val="339933"/>
                </a:solidFill>
                <a:effectLst>
                  <a:outerShdw blurRad="38100" dist="38100" dir="2700000" algn="tl">
                    <a:srgbClr val="C0C0C0"/>
                  </a:outerShdw>
                </a:effectLst>
                <a:latin typeface="黑体" pitchFamily="49" charset="-122"/>
                <a:ea typeface="黑体" pitchFamily="49" charset="-122"/>
              </a:rPr>
              <a:t>3 </a:t>
            </a:r>
            <a:r>
              <a:rPr lang="zh-CN" altLang="en-US" sz="2800" dirty="0">
                <a:solidFill>
                  <a:srgbClr val="339933"/>
                </a:solidFill>
                <a:effectLst>
                  <a:outerShdw blurRad="38100" dist="38100" dir="2700000" algn="tl">
                    <a:srgbClr val="C0C0C0"/>
                  </a:outerShdw>
                </a:effectLst>
                <a:latin typeface="黑体" pitchFamily="49" charset="-122"/>
                <a:ea typeface="黑体" pitchFamily="49" charset="-122"/>
              </a:rPr>
              <a:t>阶误差</a:t>
            </a:r>
          </a:p>
        </p:txBody>
      </p:sp>
    </p:spTree>
    <p:extLst>
      <p:ext uri="{BB962C8B-B14F-4D97-AF65-F5344CB8AC3E}">
        <p14:creationId xmlns:p14="http://schemas.microsoft.com/office/powerpoint/2010/main" val="127621039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smtClean="0">
                <a:effectLst>
                  <a:outerShdw blurRad="38100" dist="38100" dir="2700000" algn="tl">
                    <a:srgbClr val="C0C0C0"/>
                  </a:outerShdw>
                </a:effectLst>
              </a:rPr>
              <a:t>积分方法</a:t>
            </a:r>
            <a:endParaRPr lang="zh-CN" altLang="en-US" sz="2800" dirty="0">
              <a:effectLst>
                <a:outerShdw blurRad="38100" dist="38100" dir="2700000" algn="tl">
                  <a:srgbClr val="C0C0C0"/>
                </a:outerShdw>
              </a:effectLst>
            </a:endParaRPr>
          </a:p>
        </p:txBody>
      </p:sp>
      <p:graphicFrame>
        <p:nvGraphicFramePr>
          <p:cNvPr id="4" name="Object 3"/>
          <p:cNvGraphicFramePr>
            <a:graphicFrameLocks noChangeAspect="1"/>
          </p:cNvGraphicFramePr>
          <p:nvPr>
            <p:extLst>
              <p:ext uri="{D42A27DB-BD31-4B8C-83A1-F6EECF244321}">
                <p14:modId xmlns:p14="http://schemas.microsoft.com/office/powerpoint/2010/main" val="4283775540"/>
              </p:ext>
            </p:extLst>
          </p:nvPr>
        </p:nvGraphicFramePr>
        <p:xfrm>
          <a:off x="142552" y="3960994"/>
          <a:ext cx="5471605" cy="777217"/>
        </p:xfrm>
        <a:graphic>
          <a:graphicData uri="http://schemas.openxmlformats.org/presentationml/2006/ole">
            <mc:AlternateContent xmlns:mc="http://schemas.openxmlformats.org/markup-compatibility/2006">
              <mc:Choice xmlns:v="urn:schemas-microsoft-com:vml" Requires="v">
                <p:oleObj spid="_x0000_s23574" name="Equation" r:id="rId4" imgW="2247840" imgH="406080" progId="Equation.3">
                  <p:embed/>
                </p:oleObj>
              </mc:Choice>
              <mc:Fallback>
                <p:oleObj name="Equation" r:id="rId4" imgW="224784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52" y="3960994"/>
                        <a:ext cx="5471605" cy="777217"/>
                      </a:xfrm>
                      <a:prstGeom prst="rect">
                        <a:avLst/>
                      </a:prstGeom>
                      <a:solidFill>
                        <a:schemeClr val="bg1"/>
                      </a:solidFill>
                      <a:ln>
                        <a:noFill/>
                      </a:ln>
                      <a:effec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788900692"/>
              </p:ext>
            </p:extLst>
          </p:nvPr>
        </p:nvGraphicFramePr>
        <p:xfrm>
          <a:off x="112614" y="2055994"/>
          <a:ext cx="6111144" cy="814227"/>
        </p:xfrm>
        <a:graphic>
          <a:graphicData uri="http://schemas.openxmlformats.org/presentationml/2006/ole">
            <mc:AlternateContent xmlns:mc="http://schemas.openxmlformats.org/markup-compatibility/2006">
              <mc:Choice xmlns:v="urn:schemas-microsoft-com:vml" Requires="v">
                <p:oleObj spid="_x0000_s23575" name="Equation" r:id="rId6" imgW="2895480" imgH="419040" progId="Equation.3">
                  <p:embed/>
                </p:oleObj>
              </mc:Choice>
              <mc:Fallback>
                <p:oleObj name="Equation" r:id="rId6" imgW="289548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14" y="2055994"/>
                        <a:ext cx="6111144" cy="814227"/>
                      </a:xfrm>
                      <a:prstGeom prst="rect">
                        <a:avLst/>
                      </a:prstGeom>
                      <a:solidFill>
                        <a:schemeClr val="bg1"/>
                      </a:solidFill>
                      <a:ln>
                        <a:noFill/>
                      </a:ln>
                      <a:effectLst/>
                    </p:spPr>
                  </p:pic>
                </p:oleObj>
              </mc:Fallback>
            </mc:AlternateContent>
          </a:graphicData>
        </a:graphic>
      </p:graphicFrame>
      <p:graphicFrame>
        <p:nvGraphicFramePr>
          <p:cNvPr id="6" name="Object 5"/>
          <p:cNvGraphicFramePr>
            <a:graphicFrameLocks noChangeAspect="1"/>
          </p:cNvGraphicFramePr>
          <p:nvPr>
            <p:extLst>
              <p:ext uri="{D42A27DB-BD31-4B8C-83A1-F6EECF244321}">
                <p14:modId xmlns:p14="http://schemas.microsoft.com/office/powerpoint/2010/main" val="2163226931"/>
              </p:ext>
            </p:extLst>
          </p:nvPr>
        </p:nvGraphicFramePr>
        <p:xfrm>
          <a:off x="164506" y="3046594"/>
          <a:ext cx="5775090" cy="698755"/>
        </p:xfrm>
        <a:graphic>
          <a:graphicData uri="http://schemas.openxmlformats.org/presentationml/2006/ole">
            <mc:AlternateContent xmlns:mc="http://schemas.openxmlformats.org/markup-compatibility/2006">
              <mc:Choice xmlns:v="urn:schemas-microsoft-com:vml" Requires="v">
                <p:oleObj spid="_x0000_s23576" name="Equation" r:id="rId8" imgW="2768400" imgH="419040" progId="Equation.3">
                  <p:embed/>
                </p:oleObj>
              </mc:Choice>
              <mc:Fallback>
                <p:oleObj name="Equation" r:id="rId8" imgW="276840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506" y="3046594"/>
                        <a:ext cx="5775090" cy="698755"/>
                      </a:xfrm>
                      <a:prstGeom prst="rect">
                        <a:avLst/>
                      </a:prstGeom>
                      <a:solidFill>
                        <a:schemeClr val="bg1"/>
                      </a:solidFill>
                      <a:ln>
                        <a:noFill/>
                      </a:ln>
                      <a:effectLst/>
                    </p:spPr>
                  </p:pic>
                </p:oleObj>
              </mc:Fallback>
            </mc:AlternateContent>
          </a:graphicData>
        </a:graphic>
      </p:graphicFrame>
      <p:graphicFrame>
        <p:nvGraphicFramePr>
          <p:cNvPr id="7" name="Object 6"/>
          <p:cNvGraphicFramePr>
            <a:graphicFrameLocks noChangeAspect="1"/>
          </p:cNvGraphicFramePr>
          <p:nvPr>
            <p:extLst>
              <p:ext uri="{D42A27DB-BD31-4B8C-83A1-F6EECF244321}">
                <p14:modId xmlns:p14="http://schemas.microsoft.com/office/powerpoint/2010/main" val="2007995714"/>
              </p:ext>
            </p:extLst>
          </p:nvPr>
        </p:nvGraphicFramePr>
        <p:xfrm>
          <a:off x="35496" y="5032730"/>
          <a:ext cx="3142917" cy="854199"/>
        </p:xfrm>
        <a:graphic>
          <a:graphicData uri="http://schemas.openxmlformats.org/presentationml/2006/ole">
            <mc:AlternateContent xmlns:mc="http://schemas.openxmlformats.org/markup-compatibility/2006">
              <mc:Choice xmlns:v="urn:schemas-microsoft-com:vml" Requires="v">
                <p:oleObj spid="_x0000_s23577" name="Equation" r:id="rId10" imgW="1447560" imgH="393480" progId="Equation.3">
                  <p:embed/>
                </p:oleObj>
              </mc:Choice>
              <mc:Fallback>
                <p:oleObj name="Equation" r:id="rId10" imgW="144756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96" y="5032730"/>
                        <a:ext cx="3142917" cy="854199"/>
                      </a:xfrm>
                      <a:prstGeom prst="rect">
                        <a:avLst/>
                      </a:prstGeom>
                      <a:solidFill>
                        <a:schemeClr val="bg1"/>
                      </a:solidFill>
                      <a:ln>
                        <a:noFill/>
                      </a:ln>
                      <a:effectLst/>
                    </p:spPr>
                  </p:pic>
                </p:oleObj>
              </mc:Fallback>
            </mc:AlternateContent>
          </a:graphicData>
        </a:graphic>
      </p:graphicFrame>
      <p:sp>
        <p:nvSpPr>
          <p:cNvPr id="8" name="Text Box 7"/>
          <p:cNvSpPr txBox="1">
            <a:spLocks noChangeArrowheads="1"/>
          </p:cNvSpPr>
          <p:nvPr/>
        </p:nvSpPr>
        <p:spPr bwMode="auto">
          <a:xfrm>
            <a:off x="14532" y="6093296"/>
            <a:ext cx="5969024" cy="646331"/>
          </a:xfrm>
          <a:prstGeom prst="rect">
            <a:avLst/>
          </a:prstGeom>
          <a:solidFill>
            <a:srgbClr val="FFFF99"/>
          </a:solidFill>
          <a:ln w="9525">
            <a:solidFill>
              <a:srgbClr val="FF0000"/>
            </a:solidFill>
            <a:miter lim="800000"/>
            <a:headEnd/>
            <a:tailEnd/>
          </a:ln>
          <a:effectLst/>
        </p:spPr>
        <p:txBody>
          <a:bodyPr wrap="square">
            <a:spAutoFit/>
          </a:bodyPr>
          <a:lstStyle/>
          <a:p>
            <a:pPr algn="ctr">
              <a:spcBef>
                <a:spcPct val="50000"/>
              </a:spcBef>
            </a:pPr>
            <a:r>
              <a:rPr lang="zh-CN" altLang="en-US" b="0" dirty="0">
                <a:solidFill>
                  <a:srgbClr val="0000FF"/>
                </a:solidFill>
                <a:latin typeface="Verdana" pitchFamily="34" charset="0"/>
              </a:rPr>
              <a:t>实质上是考虑了</a:t>
            </a:r>
            <a:r>
              <a:rPr lang="en-US" altLang="zh-CN" b="0" dirty="0">
                <a:solidFill>
                  <a:srgbClr val="0000FF"/>
                </a:solidFill>
                <a:latin typeface="Verdana" pitchFamily="34" charset="0"/>
              </a:rPr>
              <a:t>2</a:t>
            </a:r>
            <a:r>
              <a:rPr lang="zh-CN" altLang="en-US" b="0" dirty="0">
                <a:solidFill>
                  <a:srgbClr val="0000FF"/>
                </a:solidFill>
                <a:latin typeface="Verdana" pitchFamily="34" charset="0"/>
              </a:rPr>
              <a:t>个泰勒展开的</a:t>
            </a:r>
            <a:r>
              <a:rPr lang="en-US" altLang="zh-CN" b="0" dirty="0">
                <a:solidFill>
                  <a:srgbClr val="0000FF"/>
                </a:solidFill>
                <a:latin typeface="Verdana" pitchFamily="34" charset="0"/>
              </a:rPr>
              <a:t>3</a:t>
            </a:r>
            <a:r>
              <a:rPr lang="zh-CN" altLang="en-US" b="0" dirty="0">
                <a:solidFill>
                  <a:srgbClr val="0000FF"/>
                </a:solidFill>
                <a:latin typeface="Verdana" pitchFamily="34" charset="0"/>
              </a:rPr>
              <a:t>次项，对以前和以后进行修正</a:t>
            </a:r>
            <a:r>
              <a:rPr lang="zh-CN" altLang="en-US" b="0" dirty="0" smtClean="0">
                <a:solidFill>
                  <a:srgbClr val="0000FF"/>
                </a:solidFill>
                <a:latin typeface="Verdana" pitchFamily="34" charset="0"/>
              </a:rPr>
              <a:t>。</a:t>
            </a:r>
            <a:r>
              <a:rPr lang="zh-CN" altLang="en-US" dirty="0" smtClean="0">
                <a:solidFill>
                  <a:srgbClr val="FF0000"/>
                </a:solidFill>
              </a:rPr>
              <a:t>计算误差为四阶</a:t>
            </a:r>
            <a:r>
              <a:rPr lang="en-US" altLang="zh-CN" dirty="0" smtClean="0">
                <a:solidFill>
                  <a:srgbClr val="FF0000"/>
                </a:solidFill>
              </a:rPr>
              <a:t>.</a:t>
            </a:r>
            <a:endParaRPr lang="zh-CN" altLang="en-US" b="0" dirty="0">
              <a:solidFill>
                <a:srgbClr val="FF0000"/>
              </a:solidFill>
              <a:latin typeface="Verdana" pitchFamily="34" charset="0"/>
            </a:endParaRPr>
          </a:p>
        </p:txBody>
      </p:sp>
      <p:sp>
        <p:nvSpPr>
          <p:cNvPr id="9" name="Rectangle 4"/>
          <p:cNvSpPr>
            <a:spLocks noChangeArrowheads="1"/>
          </p:cNvSpPr>
          <p:nvPr/>
        </p:nvSpPr>
        <p:spPr bwMode="auto">
          <a:xfrm>
            <a:off x="5004048" y="1532774"/>
            <a:ext cx="8162925" cy="523220"/>
          </a:xfrm>
          <a:prstGeom prst="rect">
            <a:avLst/>
          </a:prstGeom>
          <a:noFill/>
          <a:ln w="9525">
            <a:noFill/>
            <a:miter lim="800000"/>
            <a:headEnd/>
            <a:tailEnd/>
          </a:ln>
          <a:effectLst/>
        </p:spPr>
        <p:txBody>
          <a:bodyPr anchor="b">
            <a:spAutoFit/>
          </a:bodyPr>
          <a:lstStyle/>
          <a:p>
            <a:pPr eaLnBrk="0" hangingPunct="0">
              <a:buClr>
                <a:srgbClr val="FF0000"/>
              </a:buClr>
              <a:buFont typeface="Wingdings" pitchFamily="2" charset="2"/>
              <a:buChar char="n"/>
            </a:pPr>
            <a:r>
              <a:rPr lang="zh-CN" altLang="en-US" sz="2800" dirty="0" smtClean="0">
                <a:solidFill>
                  <a:srgbClr val="002060"/>
                </a:solidFill>
                <a:effectLst>
                  <a:outerShdw blurRad="38100" dist="38100" dir="2700000" algn="tl">
                    <a:srgbClr val="C0C0C0"/>
                  </a:outerShdw>
                </a:effectLst>
                <a:latin typeface="Tahoma" pitchFamily="34" charset="0"/>
                <a:ea typeface="黑体" pitchFamily="49" charset="-122"/>
              </a:rPr>
              <a:t>积分方法：</a:t>
            </a:r>
            <a:r>
              <a:rPr lang="en-US" altLang="zh-CN" sz="2800" dirty="0" err="1" smtClean="0">
                <a:solidFill>
                  <a:srgbClr val="C00000"/>
                </a:solidFill>
                <a:effectLst>
                  <a:outerShdw blurRad="38100" dist="38100" dir="2700000" algn="tl">
                    <a:srgbClr val="C0C0C0"/>
                  </a:outerShdw>
                </a:effectLst>
                <a:latin typeface="Tahoma" pitchFamily="34" charset="0"/>
                <a:ea typeface="黑体" pitchFamily="49" charset="-122"/>
              </a:rPr>
              <a:t>Verlet</a:t>
            </a:r>
            <a:r>
              <a:rPr lang="en-US" altLang="zh-CN" sz="2800" dirty="0" smtClean="0">
                <a:solidFill>
                  <a:srgbClr val="C00000"/>
                </a:solidFill>
                <a:effectLst>
                  <a:outerShdw blurRad="38100" dist="38100" dir="2700000" algn="tl">
                    <a:srgbClr val="C0C0C0"/>
                  </a:outerShdw>
                </a:effectLst>
                <a:latin typeface="Tahoma" pitchFamily="34" charset="0"/>
                <a:ea typeface="黑体" pitchFamily="49" charset="-122"/>
              </a:rPr>
              <a:t> </a:t>
            </a:r>
            <a:r>
              <a:rPr lang="zh-CN" altLang="en-US" sz="2800" dirty="0" smtClean="0">
                <a:solidFill>
                  <a:srgbClr val="C00000"/>
                </a:solidFill>
                <a:effectLst>
                  <a:outerShdw blurRad="38100" dist="38100" dir="2700000" algn="tl">
                    <a:srgbClr val="C0C0C0"/>
                  </a:outerShdw>
                </a:effectLst>
                <a:latin typeface="Tahoma" pitchFamily="34" charset="0"/>
                <a:ea typeface="黑体" pitchFamily="49" charset="-122"/>
              </a:rPr>
              <a:t>算法</a:t>
            </a:r>
            <a:endParaRPr lang="zh-CN" altLang="en-US" sz="2800" dirty="0">
              <a:solidFill>
                <a:srgbClr val="C00000"/>
              </a:solidFill>
              <a:effectLst>
                <a:outerShdw blurRad="38100" dist="38100" dir="2700000" algn="tl">
                  <a:srgbClr val="C0C0C0"/>
                </a:outerShdw>
              </a:effectLst>
              <a:latin typeface="Tahoma" pitchFamily="34" charset="0"/>
              <a:ea typeface="黑体" pitchFamily="49" charset="-122"/>
            </a:endParaRPr>
          </a:p>
        </p:txBody>
      </p:sp>
      <p:sp>
        <p:nvSpPr>
          <p:cNvPr id="11" name="圆角矩形 10"/>
          <p:cNvSpPr/>
          <p:nvPr/>
        </p:nvSpPr>
        <p:spPr bwMode="auto">
          <a:xfrm>
            <a:off x="4424554" y="3808594"/>
            <a:ext cx="1199143" cy="999286"/>
          </a:xfrm>
          <a:prstGeom prst="roundRect">
            <a:avLst/>
          </a:prstGeom>
          <a:noFill/>
          <a:ln w="28575" cap="flat" cmpd="sng" algn="ctr">
            <a:solidFill>
              <a:srgbClr val="0000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rgbClr val="00FF00"/>
              </a:solidFill>
              <a:effectLst/>
              <a:latin typeface="Times New Roman" charset="0"/>
              <a:ea typeface="宋体" pitchFamily="2" charset="-122"/>
            </a:endParaRPr>
          </a:p>
        </p:txBody>
      </p:sp>
      <p:sp>
        <p:nvSpPr>
          <p:cNvPr id="12" name="TextBox 14"/>
          <p:cNvSpPr txBox="1"/>
          <p:nvPr/>
        </p:nvSpPr>
        <p:spPr>
          <a:xfrm>
            <a:off x="361528" y="2879900"/>
            <a:ext cx="335151" cy="369332"/>
          </a:xfrm>
          <a:prstGeom prst="rect">
            <a:avLst/>
          </a:prstGeom>
          <a:noFill/>
        </p:spPr>
        <p:txBody>
          <a:bodyPr wrap="square" rtlCol="0">
            <a:spAutoFit/>
          </a:bodyPr>
          <a:lstStyle/>
          <a:p>
            <a:r>
              <a:rPr lang="en-US" altLang="zh-CN" dirty="0" smtClean="0">
                <a:solidFill>
                  <a:srgbClr val="FF0000"/>
                </a:solidFill>
              </a:rPr>
              <a:t>+</a:t>
            </a:r>
            <a:endParaRPr lang="zh-CN" altLang="en-US" dirty="0">
              <a:solidFill>
                <a:srgbClr val="FF0000"/>
              </a:solidFill>
            </a:endParaRPr>
          </a:p>
        </p:txBody>
      </p:sp>
      <p:sp>
        <p:nvSpPr>
          <p:cNvPr id="13" name="TextBox 16"/>
          <p:cNvSpPr txBox="1"/>
          <p:nvPr/>
        </p:nvSpPr>
        <p:spPr>
          <a:xfrm>
            <a:off x="286743" y="3880033"/>
            <a:ext cx="461665" cy="249046"/>
          </a:xfrm>
          <a:prstGeom prst="rect">
            <a:avLst/>
          </a:prstGeom>
          <a:noFill/>
        </p:spPr>
        <p:txBody>
          <a:bodyPr vert="eaVert" wrap="square" rtlCol="0">
            <a:spAutoFit/>
          </a:bodyPr>
          <a:lstStyle/>
          <a:p>
            <a:r>
              <a:rPr lang="en-US" altLang="zh-CN" dirty="0" smtClean="0">
                <a:solidFill>
                  <a:srgbClr val="FF0000"/>
                </a:solidFill>
              </a:rPr>
              <a:t>=</a:t>
            </a:r>
            <a:endParaRPr lang="zh-CN" altLang="en-US" dirty="0">
              <a:solidFill>
                <a:srgbClr val="FF0000"/>
              </a:solidFill>
            </a:endParaRPr>
          </a:p>
        </p:txBody>
      </p:sp>
      <p:sp>
        <p:nvSpPr>
          <p:cNvPr id="14" name="Rectangle 2"/>
          <p:cNvSpPr>
            <a:spLocks noChangeArrowheads="1"/>
          </p:cNvSpPr>
          <p:nvPr/>
        </p:nvSpPr>
        <p:spPr bwMode="auto">
          <a:xfrm>
            <a:off x="5983556" y="3948027"/>
            <a:ext cx="2980932" cy="2540281"/>
          </a:xfrm>
          <a:prstGeom prst="rect">
            <a:avLst/>
          </a:prstGeom>
          <a:noFill/>
          <a:ln w="9525">
            <a:noFill/>
            <a:miter lim="800000"/>
            <a:headEnd/>
            <a:tailEnd/>
          </a:ln>
          <a:effectLst/>
        </p:spPr>
        <p:txBody>
          <a:bodyPr/>
          <a:lstStyle/>
          <a:p>
            <a:pPr marL="342900" indent="-342900">
              <a:spcBef>
                <a:spcPct val="20000"/>
              </a:spcBef>
              <a:buSzPct val="90000"/>
            </a:pPr>
            <a:r>
              <a:rPr lang="zh-CN" altLang="en-US" dirty="0">
                <a:solidFill>
                  <a:srgbClr val="0000FF"/>
                </a:solidFill>
                <a:effectLst>
                  <a:outerShdw blurRad="38100" dist="38100" dir="2700000" algn="tl">
                    <a:srgbClr val="C0C0C0"/>
                  </a:outerShdw>
                </a:effectLst>
                <a:latin typeface="楷体_GB2312" pitchFamily="49" charset="-122"/>
                <a:ea typeface="楷体_GB2312" pitchFamily="49" charset="-122"/>
              </a:rPr>
              <a:t>优点：</a:t>
            </a:r>
          </a:p>
          <a:p>
            <a:pPr marL="342900" indent="-342900">
              <a:spcBef>
                <a:spcPct val="20000"/>
              </a:spcBef>
              <a:buSzPct val="90000"/>
            </a:pP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1</a:t>
            </a:r>
            <a:r>
              <a:rPr lang="zh-CN" altLang="en-US" dirty="0">
                <a:solidFill>
                  <a:srgbClr val="000000"/>
                </a:solidFill>
                <a:effectLst>
                  <a:outerShdw blurRad="38100" dist="38100" dir="2700000" algn="tl">
                    <a:srgbClr val="C0C0C0"/>
                  </a:outerShdw>
                </a:effectLst>
                <a:latin typeface="楷体_GB2312" pitchFamily="49" charset="-122"/>
                <a:ea typeface="楷体_GB2312" pitchFamily="49" charset="-122"/>
              </a:rPr>
              <a:t>、精确，误差</a:t>
            </a: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O(Δ</a:t>
            </a:r>
            <a:r>
              <a:rPr lang="en-US" altLang="zh-CN" baseline="30000" dirty="0">
                <a:solidFill>
                  <a:srgbClr val="000000"/>
                </a:solidFill>
                <a:effectLst>
                  <a:outerShdw blurRad="38100" dist="38100" dir="2700000" algn="tl">
                    <a:srgbClr val="C0C0C0"/>
                  </a:outerShdw>
                </a:effectLst>
                <a:latin typeface="楷体_GB2312" pitchFamily="49" charset="-122"/>
                <a:ea typeface="楷体_GB2312" pitchFamily="49" charset="-122"/>
              </a:rPr>
              <a:t>4</a:t>
            </a: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a:t>
            </a:r>
          </a:p>
          <a:p>
            <a:pPr marL="342900" indent="-342900">
              <a:spcBef>
                <a:spcPct val="20000"/>
              </a:spcBef>
              <a:buSzPct val="90000"/>
            </a:pP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2</a:t>
            </a:r>
            <a:r>
              <a:rPr lang="zh-CN" altLang="en-US" dirty="0">
                <a:solidFill>
                  <a:srgbClr val="000000"/>
                </a:solidFill>
                <a:effectLst>
                  <a:outerShdw blurRad="38100" dist="38100" dir="2700000" algn="tl">
                    <a:srgbClr val="C0C0C0"/>
                  </a:outerShdw>
                </a:effectLst>
                <a:latin typeface="楷体_GB2312" pitchFamily="49" charset="-122"/>
                <a:ea typeface="楷体_GB2312" pitchFamily="49" charset="-122"/>
              </a:rPr>
              <a:t>、</a:t>
            </a:r>
            <a:r>
              <a:rPr lang="zh-CN" altLang="en-US" dirty="0">
                <a:solidFill>
                  <a:srgbClr val="FF0000"/>
                </a:solidFill>
                <a:effectLst>
                  <a:outerShdw blurRad="38100" dist="38100" dir="2700000" algn="tl">
                    <a:srgbClr val="C0C0C0"/>
                  </a:outerShdw>
                </a:effectLst>
                <a:latin typeface="楷体_GB2312" pitchFamily="49" charset="-122"/>
                <a:ea typeface="楷体_GB2312" pitchFamily="49" charset="-122"/>
              </a:rPr>
              <a:t>每次积分只计算一次力</a:t>
            </a:r>
          </a:p>
          <a:p>
            <a:pPr marL="342900" indent="-342900">
              <a:spcBef>
                <a:spcPct val="20000"/>
              </a:spcBef>
              <a:buSzPct val="90000"/>
            </a:pP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3</a:t>
            </a:r>
            <a:r>
              <a:rPr lang="zh-CN" altLang="en-US" dirty="0">
                <a:solidFill>
                  <a:srgbClr val="000000"/>
                </a:solidFill>
                <a:effectLst>
                  <a:outerShdw blurRad="38100" dist="38100" dir="2700000" algn="tl">
                    <a:srgbClr val="C0C0C0"/>
                  </a:outerShdw>
                </a:effectLst>
                <a:latin typeface="楷体_GB2312" pitchFamily="49" charset="-122"/>
                <a:ea typeface="楷体_GB2312" pitchFamily="49" charset="-122"/>
              </a:rPr>
              <a:t>、时间可逆</a:t>
            </a:r>
          </a:p>
          <a:p>
            <a:pPr marL="342900" indent="-342900">
              <a:spcBef>
                <a:spcPct val="20000"/>
              </a:spcBef>
              <a:buSzPct val="90000"/>
            </a:pPr>
            <a:r>
              <a:rPr lang="zh-CN" altLang="en-US" dirty="0">
                <a:solidFill>
                  <a:srgbClr val="0000FF"/>
                </a:solidFill>
                <a:effectLst>
                  <a:outerShdw blurRad="38100" dist="38100" dir="2700000" algn="tl">
                    <a:srgbClr val="C0C0C0"/>
                  </a:outerShdw>
                </a:effectLst>
                <a:latin typeface="楷体_GB2312" pitchFamily="49" charset="-122"/>
                <a:ea typeface="楷体_GB2312" pitchFamily="49" charset="-122"/>
              </a:rPr>
              <a:t>缺点：</a:t>
            </a:r>
          </a:p>
          <a:p>
            <a:pPr marL="342900" indent="-342900">
              <a:spcBef>
                <a:spcPct val="20000"/>
              </a:spcBef>
              <a:buSzPct val="90000"/>
            </a:pP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1</a:t>
            </a:r>
            <a:r>
              <a:rPr lang="zh-CN" altLang="en-US" dirty="0">
                <a:solidFill>
                  <a:srgbClr val="000000"/>
                </a:solidFill>
                <a:effectLst>
                  <a:outerShdw blurRad="38100" dist="38100" dir="2700000" algn="tl">
                    <a:srgbClr val="C0C0C0"/>
                  </a:outerShdw>
                </a:effectLst>
                <a:latin typeface="楷体_GB2312" pitchFamily="49" charset="-122"/>
                <a:ea typeface="楷体_GB2312" pitchFamily="49" charset="-122"/>
              </a:rPr>
              <a:t>、速度有较大误差</a:t>
            </a: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O(Δ</a:t>
            </a:r>
            <a:r>
              <a:rPr lang="en-US" altLang="zh-CN" baseline="30000" dirty="0">
                <a:solidFill>
                  <a:srgbClr val="000000"/>
                </a:solidFill>
                <a:effectLst>
                  <a:outerShdw blurRad="38100" dist="38100" dir="2700000" algn="tl">
                    <a:srgbClr val="C0C0C0"/>
                  </a:outerShdw>
                </a:effectLst>
                <a:latin typeface="楷体_GB2312" pitchFamily="49" charset="-122"/>
                <a:ea typeface="楷体_GB2312" pitchFamily="49" charset="-122"/>
              </a:rPr>
              <a:t>2</a:t>
            </a: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a:t>
            </a:r>
          </a:p>
          <a:p>
            <a:pPr marL="342900" indent="-342900">
              <a:spcBef>
                <a:spcPct val="20000"/>
              </a:spcBef>
              <a:buSzPct val="90000"/>
            </a:pP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2</a:t>
            </a:r>
            <a:r>
              <a:rPr lang="zh-CN" altLang="en-US" dirty="0">
                <a:solidFill>
                  <a:srgbClr val="000000"/>
                </a:solidFill>
                <a:effectLst>
                  <a:outerShdw blurRad="38100" dist="38100" dir="2700000" algn="tl">
                    <a:srgbClr val="C0C0C0"/>
                  </a:outerShdw>
                </a:effectLst>
                <a:latin typeface="楷体_GB2312" pitchFamily="49" charset="-122"/>
                <a:ea typeface="楷体_GB2312" pitchFamily="49" charset="-122"/>
              </a:rPr>
              <a:t>、轨迹与速度无关，无法与热浴耦联</a:t>
            </a:r>
          </a:p>
        </p:txBody>
      </p:sp>
    </p:spTree>
    <p:extLst>
      <p:ext uri="{BB962C8B-B14F-4D97-AF65-F5344CB8AC3E}">
        <p14:creationId xmlns:p14="http://schemas.microsoft.com/office/powerpoint/2010/main" val="34941187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p:txBody>
          <a:bodyPr/>
          <a:lstStyle/>
          <a:p>
            <a:r>
              <a:rPr lang="zh-CN" altLang="en-US" sz="2800" dirty="0" smtClean="0">
                <a:effectLst>
                  <a:outerShdw blurRad="38100" dist="38100" dir="2700000" algn="tl">
                    <a:srgbClr val="C0C0C0"/>
                  </a:outerShdw>
                </a:effectLst>
              </a:rPr>
              <a:t>基本概念</a:t>
            </a:r>
            <a:r>
              <a:rPr lang="en-US" altLang="zh-CN" sz="2800" dirty="0" smtClean="0">
                <a:effectLst>
                  <a:outerShdw blurRad="38100" dist="38100" dir="2700000" algn="tl">
                    <a:srgbClr val="C0C0C0"/>
                  </a:outerShdw>
                </a:effectLst>
              </a:rPr>
              <a:t>(Molecular Dynamics</a:t>
            </a:r>
            <a:r>
              <a:rPr lang="zh-CN" altLang="en-US" sz="2800" dirty="0" smtClean="0">
                <a:effectLst>
                  <a:outerShdw blurRad="38100" dist="38100" dir="2700000" algn="tl">
                    <a:srgbClr val="C0C0C0"/>
                  </a:outerShdw>
                </a:effectLst>
              </a:rPr>
              <a:t>，</a:t>
            </a:r>
            <a:r>
              <a:rPr lang="en-US" altLang="zh-CN" sz="2800" dirty="0" smtClean="0">
                <a:effectLst>
                  <a:outerShdw blurRad="38100" dist="38100" dir="2700000" algn="tl">
                    <a:srgbClr val="C0C0C0"/>
                  </a:outerShdw>
                </a:effectLst>
              </a:rPr>
              <a:t>MD)</a:t>
            </a:r>
            <a:endParaRPr lang="zh-CN" altLang="en-US" sz="2800" dirty="0">
              <a:effectLst>
                <a:outerShdw blurRad="38100" dist="38100" dir="2700000" algn="tl">
                  <a:srgbClr val="C0C0C0"/>
                </a:outerShdw>
              </a:effectLst>
            </a:endParaRPr>
          </a:p>
        </p:txBody>
      </p:sp>
      <p:sp>
        <p:nvSpPr>
          <p:cNvPr id="5124" name="Rectangle 4"/>
          <p:cNvSpPr>
            <a:spLocks noChangeArrowheads="1"/>
          </p:cNvSpPr>
          <p:nvPr>
            <p:ph type="body" sz="half" idx="2"/>
          </p:nvPr>
        </p:nvSpPr>
        <p:spPr>
          <a:xfrm>
            <a:off x="827584" y="2276872"/>
            <a:ext cx="7856041" cy="3879453"/>
          </a:xfrm>
        </p:spPr>
        <p:txBody>
          <a:bodyPr/>
          <a:lstStyle/>
          <a:p>
            <a:pPr eaLnBrk="1" hangingPunct="1"/>
            <a:r>
              <a:rPr lang="zh-CN" altLang="en-US" dirty="0" smtClean="0"/>
              <a:t>物质基本构成</a:t>
            </a:r>
            <a:r>
              <a:rPr lang="en-US" altLang="zh-CN" dirty="0" smtClean="0"/>
              <a:t>—</a:t>
            </a:r>
            <a:r>
              <a:rPr lang="zh-CN" altLang="en-US" dirty="0" smtClean="0"/>
              <a:t>分子、原子</a:t>
            </a:r>
          </a:p>
          <a:p>
            <a:pPr lvl="1" eaLnBrk="1" hangingPunct="1"/>
            <a:r>
              <a:rPr lang="zh-CN" altLang="en-US" dirty="0" smtClean="0"/>
              <a:t>在分子、原子这个微观水平上来考察物质：多体世界</a:t>
            </a:r>
            <a:endParaRPr lang="en-US" altLang="zh-CN" dirty="0" smtClean="0"/>
          </a:p>
          <a:p>
            <a:pPr lvl="1" eaLnBrk="1" hangingPunct="1"/>
            <a:r>
              <a:rPr lang="zh-CN" altLang="en-US" dirty="0" smtClean="0"/>
              <a:t>物性的观测性参数：热传导、温度、压力、粘性、</a:t>
            </a:r>
            <a:r>
              <a:rPr lang="en-US" altLang="zh-CN" dirty="0" smtClean="0"/>
              <a:t>... …</a:t>
            </a:r>
          </a:p>
          <a:p>
            <a:pPr lvl="1" eaLnBrk="1" hangingPunct="1"/>
            <a:r>
              <a:rPr lang="zh-CN" altLang="en-US" dirty="0" smtClean="0"/>
              <a:t>最初</a:t>
            </a:r>
            <a:r>
              <a:rPr lang="zh-CN" altLang="en-US" dirty="0"/>
              <a:t>的计算机模拟主要是侧重分子结构计算和预测的</a:t>
            </a:r>
            <a:r>
              <a:rPr lang="zh-CN" altLang="en-US" dirty="0" smtClean="0"/>
              <a:t>；</a:t>
            </a:r>
            <a:endParaRPr lang="en-US" altLang="zh-CN" dirty="0" smtClean="0"/>
          </a:p>
          <a:p>
            <a:pPr lvl="1" eaLnBrk="1" hangingPunct="1"/>
            <a:r>
              <a:rPr lang="zh-CN" altLang="en-US" dirty="0" smtClean="0"/>
              <a:t>计算机</a:t>
            </a:r>
            <a:r>
              <a:rPr lang="zh-CN" altLang="en-US" dirty="0"/>
              <a:t>速度越快，可以模拟的系统越复杂，能够反映的物理内容越丰富；</a:t>
            </a:r>
          </a:p>
          <a:p>
            <a:pPr lvl="1" eaLnBrk="1" hangingPunct="1"/>
            <a:endParaRPr lang="en-US" altLang="zh-CN" dirty="0" smtClean="0"/>
          </a:p>
          <a:p>
            <a:pPr lvl="1" eaLnBrk="1" hangingPunct="1"/>
            <a:endParaRPr lang="zh-CN" altLang="en-US" dirty="0" smtClean="0"/>
          </a:p>
          <a:p>
            <a:pPr marL="0" indent="0">
              <a:lnSpc>
                <a:spcPct val="150000"/>
              </a:lnSpc>
              <a:spcBef>
                <a:spcPct val="0"/>
              </a:spcBef>
              <a:buClrTx/>
              <a:buSzTx/>
              <a:buFontTx/>
              <a:buNone/>
            </a:pPr>
            <a:endParaRPr lang="zh-CN" altLang="en-US" sz="2400" b="1" dirty="0">
              <a:latin typeface="+mn-ea"/>
            </a:endParaRPr>
          </a:p>
        </p:txBody>
      </p:sp>
      <p:graphicFrame>
        <p:nvGraphicFramePr>
          <p:cNvPr id="5" name="Object 3"/>
          <p:cNvGraphicFramePr>
            <a:graphicFrameLocks noChangeAspect="1"/>
          </p:cNvGraphicFramePr>
          <p:nvPr>
            <p:extLst>
              <p:ext uri="{D42A27DB-BD31-4B8C-83A1-F6EECF244321}">
                <p14:modId xmlns:p14="http://schemas.microsoft.com/office/powerpoint/2010/main" val="2565937129"/>
              </p:ext>
            </p:extLst>
          </p:nvPr>
        </p:nvGraphicFramePr>
        <p:xfrm>
          <a:off x="1547664" y="4581128"/>
          <a:ext cx="6280150" cy="1924050"/>
        </p:xfrm>
        <a:graphic>
          <a:graphicData uri="http://schemas.openxmlformats.org/presentationml/2006/ole">
            <mc:AlternateContent xmlns:mc="http://schemas.openxmlformats.org/markup-compatibility/2006">
              <mc:Choice xmlns:v="urn:schemas-microsoft-com:vml" Requires="v">
                <p:oleObj spid="_x0000_s17414" name="BMP 图像" r:id="rId4" imgW="3292125" imgH="883810" progId="PBrush">
                  <p:embed/>
                </p:oleObj>
              </mc:Choice>
              <mc:Fallback>
                <p:oleObj name="BMP 图像" r:id="rId4" imgW="3292125" imgH="883810"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4581128"/>
                        <a:ext cx="6280150" cy="1924050"/>
                      </a:xfrm>
                      <a:prstGeom prst="rect">
                        <a:avLst/>
                      </a:prstGeom>
                      <a:noFill/>
                      <a:ln w="19050">
                        <a:solidFill>
                          <a:srgbClr val="8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173462280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a:xfrm>
            <a:off x="539552" y="260648"/>
            <a:ext cx="8229600" cy="1143000"/>
          </a:xfrm>
        </p:spPr>
        <p:txBody>
          <a:bodyPr/>
          <a:lstStyle/>
          <a:p>
            <a:r>
              <a:rPr lang="zh-CN" altLang="en-US" sz="2800" dirty="0" smtClean="0">
                <a:effectLst>
                  <a:outerShdw blurRad="38100" dist="38100" dir="2700000" algn="tl">
                    <a:srgbClr val="C0C0C0"/>
                  </a:outerShdw>
                </a:effectLst>
              </a:rPr>
              <a:t>分子动力学模拟流程</a:t>
            </a:r>
            <a:r>
              <a:rPr lang="en-US" altLang="zh-CN" sz="2800" dirty="0" smtClean="0">
                <a:effectLst>
                  <a:outerShdw blurRad="38100" dist="38100" dir="2700000" algn="tl">
                    <a:srgbClr val="C0C0C0"/>
                  </a:outerShdw>
                </a:effectLst>
              </a:rPr>
              <a:t>——</a:t>
            </a:r>
            <a:r>
              <a:rPr lang="zh-CN" altLang="en-US" sz="2800" dirty="0" smtClean="0">
                <a:effectLst>
                  <a:outerShdw blurRad="38100" dist="38100" dir="2700000" algn="tl">
                    <a:srgbClr val="C0C0C0"/>
                  </a:outerShdw>
                </a:effectLst>
              </a:rPr>
              <a:t>积分方法</a:t>
            </a:r>
            <a:endParaRPr lang="zh-CN" altLang="en-US" sz="2800" dirty="0">
              <a:effectLst>
                <a:outerShdw blurRad="38100" dist="38100" dir="2700000" algn="tl">
                  <a:srgbClr val="C0C0C0"/>
                </a:outerShdw>
              </a:effectLst>
            </a:endParaRPr>
          </a:p>
        </p:txBody>
      </p:sp>
      <p:graphicFrame>
        <p:nvGraphicFramePr>
          <p:cNvPr id="4" name="Object 3"/>
          <p:cNvGraphicFramePr>
            <a:graphicFrameLocks noChangeAspect="1"/>
          </p:cNvGraphicFramePr>
          <p:nvPr/>
        </p:nvGraphicFramePr>
        <p:xfrm>
          <a:off x="142552" y="3960994"/>
          <a:ext cx="5471605" cy="777217"/>
        </p:xfrm>
        <a:graphic>
          <a:graphicData uri="http://schemas.openxmlformats.org/presentationml/2006/ole">
            <mc:AlternateContent xmlns:mc="http://schemas.openxmlformats.org/markup-compatibility/2006">
              <mc:Choice xmlns:v="urn:schemas-microsoft-com:vml" Requires="v">
                <p:oleObj spid="_x0000_s29714" name="Equation" r:id="rId4" imgW="2247840" imgH="406080" progId="Equation.3">
                  <p:embed/>
                </p:oleObj>
              </mc:Choice>
              <mc:Fallback>
                <p:oleObj name="Equation" r:id="rId4" imgW="2247840" imgH="4060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552" y="3960994"/>
                        <a:ext cx="5471605" cy="777217"/>
                      </a:xfrm>
                      <a:prstGeom prst="rect">
                        <a:avLst/>
                      </a:prstGeom>
                      <a:solidFill>
                        <a:schemeClr val="bg1"/>
                      </a:solidFill>
                      <a:ln>
                        <a:noFill/>
                      </a:ln>
                      <a:effectLst/>
                    </p:spPr>
                  </p:pic>
                </p:oleObj>
              </mc:Fallback>
            </mc:AlternateContent>
          </a:graphicData>
        </a:graphic>
      </p:graphicFrame>
      <p:graphicFrame>
        <p:nvGraphicFramePr>
          <p:cNvPr id="5" name="Object 4"/>
          <p:cNvGraphicFramePr>
            <a:graphicFrameLocks noChangeAspect="1"/>
          </p:cNvGraphicFramePr>
          <p:nvPr/>
        </p:nvGraphicFramePr>
        <p:xfrm>
          <a:off x="112614" y="2055994"/>
          <a:ext cx="6111144" cy="814227"/>
        </p:xfrm>
        <a:graphic>
          <a:graphicData uri="http://schemas.openxmlformats.org/presentationml/2006/ole">
            <mc:AlternateContent xmlns:mc="http://schemas.openxmlformats.org/markup-compatibility/2006">
              <mc:Choice xmlns:v="urn:schemas-microsoft-com:vml" Requires="v">
                <p:oleObj spid="_x0000_s29715" name="Equation" r:id="rId6" imgW="2895480" imgH="419040" progId="Equation.3">
                  <p:embed/>
                </p:oleObj>
              </mc:Choice>
              <mc:Fallback>
                <p:oleObj name="Equation" r:id="rId6" imgW="2895480" imgH="419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2614" y="2055994"/>
                        <a:ext cx="6111144" cy="814227"/>
                      </a:xfrm>
                      <a:prstGeom prst="rect">
                        <a:avLst/>
                      </a:prstGeom>
                      <a:solidFill>
                        <a:schemeClr val="bg1"/>
                      </a:solidFill>
                      <a:ln>
                        <a:noFill/>
                      </a:ln>
                      <a:effectLst/>
                    </p:spPr>
                  </p:pic>
                </p:oleObj>
              </mc:Fallback>
            </mc:AlternateContent>
          </a:graphicData>
        </a:graphic>
      </p:graphicFrame>
      <p:graphicFrame>
        <p:nvGraphicFramePr>
          <p:cNvPr id="6" name="Object 5"/>
          <p:cNvGraphicFramePr>
            <a:graphicFrameLocks noChangeAspect="1"/>
          </p:cNvGraphicFramePr>
          <p:nvPr/>
        </p:nvGraphicFramePr>
        <p:xfrm>
          <a:off x="164506" y="3046594"/>
          <a:ext cx="5775090" cy="698755"/>
        </p:xfrm>
        <a:graphic>
          <a:graphicData uri="http://schemas.openxmlformats.org/presentationml/2006/ole">
            <mc:AlternateContent xmlns:mc="http://schemas.openxmlformats.org/markup-compatibility/2006">
              <mc:Choice xmlns:v="urn:schemas-microsoft-com:vml" Requires="v">
                <p:oleObj spid="_x0000_s29716" name="Equation" r:id="rId8" imgW="2768400" imgH="419040" progId="Equation.3">
                  <p:embed/>
                </p:oleObj>
              </mc:Choice>
              <mc:Fallback>
                <p:oleObj name="Equation" r:id="rId8" imgW="2768400" imgH="4190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4506" y="3046594"/>
                        <a:ext cx="5775090" cy="698755"/>
                      </a:xfrm>
                      <a:prstGeom prst="rect">
                        <a:avLst/>
                      </a:prstGeom>
                      <a:solidFill>
                        <a:schemeClr val="bg1"/>
                      </a:solidFill>
                      <a:ln>
                        <a:noFill/>
                      </a:ln>
                      <a:effectLst/>
                    </p:spPr>
                  </p:pic>
                </p:oleObj>
              </mc:Fallback>
            </mc:AlternateContent>
          </a:graphicData>
        </a:graphic>
      </p:graphicFrame>
      <p:graphicFrame>
        <p:nvGraphicFramePr>
          <p:cNvPr id="7" name="Object 6"/>
          <p:cNvGraphicFramePr>
            <a:graphicFrameLocks noChangeAspect="1"/>
          </p:cNvGraphicFramePr>
          <p:nvPr/>
        </p:nvGraphicFramePr>
        <p:xfrm>
          <a:off x="35496" y="5032730"/>
          <a:ext cx="3142917" cy="854199"/>
        </p:xfrm>
        <a:graphic>
          <a:graphicData uri="http://schemas.openxmlformats.org/presentationml/2006/ole">
            <mc:AlternateContent xmlns:mc="http://schemas.openxmlformats.org/markup-compatibility/2006">
              <mc:Choice xmlns:v="urn:schemas-microsoft-com:vml" Requires="v">
                <p:oleObj spid="_x0000_s29717" name="Equation" r:id="rId10" imgW="1447560" imgH="393480" progId="Equation.3">
                  <p:embed/>
                </p:oleObj>
              </mc:Choice>
              <mc:Fallback>
                <p:oleObj name="Equation" r:id="rId10" imgW="1447560" imgH="3934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496" y="5032730"/>
                        <a:ext cx="3142917" cy="854199"/>
                      </a:xfrm>
                      <a:prstGeom prst="rect">
                        <a:avLst/>
                      </a:prstGeom>
                      <a:solidFill>
                        <a:schemeClr val="bg1"/>
                      </a:solidFill>
                      <a:ln>
                        <a:noFill/>
                      </a:ln>
                      <a:effectLst/>
                    </p:spPr>
                  </p:pic>
                </p:oleObj>
              </mc:Fallback>
            </mc:AlternateContent>
          </a:graphicData>
        </a:graphic>
      </p:graphicFrame>
      <p:sp>
        <p:nvSpPr>
          <p:cNvPr id="8" name="Text Box 7"/>
          <p:cNvSpPr txBox="1">
            <a:spLocks noChangeArrowheads="1"/>
          </p:cNvSpPr>
          <p:nvPr/>
        </p:nvSpPr>
        <p:spPr bwMode="auto">
          <a:xfrm>
            <a:off x="14532" y="6093296"/>
            <a:ext cx="5969024" cy="646331"/>
          </a:xfrm>
          <a:prstGeom prst="rect">
            <a:avLst/>
          </a:prstGeom>
          <a:solidFill>
            <a:srgbClr val="FFFF99"/>
          </a:solidFill>
          <a:ln w="9525">
            <a:solidFill>
              <a:srgbClr val="FF0000"/>
            </a:solidFill>
            <a:miter lim="800000"/>
            <a:headEnd/>
            <a:tailEnd/>
          </a:ln>
          <a:effectLst/>
        </p:spPr>
        <p:txBody>
          <a:bodyPr wrap="square">
            <a:spAutoFit/>
          </a:bodyPr>
          <a:lstStyle/>
          <a:p>
            <a:pPr algn="ctr">
              <a:spcBef>
                <a:spcPct val="50000"/>
              </a:spcBef>
            </a:pPr>
            <a:r>
              <a:rPr lang="zh-CN" altLang="en-US" b="0" dirty="0">
                <a:solidFill>
                  <a:srgbClr val="0000FF"/>
                </a:solidFill>
                <a:latin typeface="Verdana" pitchFamily="34" charset="0"/>
              </a:rPr>
              <a:t>实质上是考虑了</a:t>
            </a:r>
            <a:r>
              <a:rPr lang="en-US" altLang="zh-CN" b="0" dirty="0">
                <a:solidFill>
                  <a:srgbClr val="0000FF"/>
                </a:solidFill>
                <a:latin typeface="Verdana" pitchFamily="34" charset="0"/>
              </a:rPr>
              <a:t>2</a:t>
            </a:r>
            <a:r>
              <a:rPr lang="zh-CN" altLang="en-US" b="0" dirty="0">
                <a:solidFill>
                  <a:srgbClr val="0000FF"/>
                </a:solidFill>
                <a:latin typeface="Verdana" pitchFamily="34" charset="0"/>
              </a:rPr>
              <a:t>个泰勒展开的</a:t>
            </a:r>
            <a:r>
              <a:rPr lang="en-US" altLang="zh-CN" b="0" dirty="0">
                <a:solidFill>
                  <a:srgbClr val="0000FF"/>
                </a:solidFill>
                <a:latin typeface="Verdana" pitchFamily="34" charset="0"/>
              </a:rPr>
              <a:t>3</a:t>
            </a:r>
            <a:r>
              <a:rPr lang="zh-CN" altLang="en-US" b="0" dirty="0">
                <a:solidFill>
                  <a:srgbClr val="0000FF"/>
                </a:solidFill>
                <a:latin typeface="Verdana" pitchFamily="34" charset="0"/>
              </a:rPr>
              <a:t>次项，对以前和以后进行修正</a:t>
            </a:r>
            <a:r>
              <a:rPr lang="zh-CN" altLang="en-US" b="0" dirty="0" smtClean="0">
                <a:solidFill>
                  <a:srgbClr val="0000FF"/>
                </a:solidFill>
                <a:latin typeface="Verdana" pitchFamily="34" charset="0"/>
              </a:rPr>
              <a:t>。</a:t>
            </a:r>
            <a:r>
              <a:rPr lang="zh-CN" altLang="en-US" dirty="0" smtClean="0">
                <a:solidFill>
                  <a:srgbClr val="FF0000"/>
                </a:solidFill>
              </a:rPr>
              <a:t>计算误差为四阶</a:t>
            </a:r>
            <a:r>
              <a:rPr lang="en-US" altLang="zh-CN" dirty="0" smtClean="0">
                <a:solidFill>
                  <a:srgbClr val="FF0000"/>
                </a:solidFill>
              </a:rPr>
              <a:t>.</a:t>
            </a:r>
            <a:endParaRPr lang="zh-CN" altLang="en-US" b="0" dirty="0">
              <a:solidFill>
                <a:srgbClr val="FF0000"/>
              </a:solidFill>
              <a:latin typeface="Verdana" pitchFamily="34" charset="0"/>
            </a:endParaRPr>
          </a:p>
        </p:txBody>
      </p:sp>
      <p:sp>
        <p:nvSpPr>
          <p:cNvPr id="9" name="Rectangle 4"/>
          <p:cNvSpPr>
            <a:spLocks noChangeArrowheads="1"/>
          </p:cNvSpPr>
          <p:nvPr/>
        </p:nvSpPr>
        <p:spPr bwMode="auto">
          <a:xfrm>
            <a:off x="5004048" y="1532774"/>
            <a:ext cx="8162925" cy="523220"/>
          </a:xfrm>
          <a:prstGeom prst="rect">
            <a:avLst/>
          </a:prstGeom>
          <a:noFill/>
          <a:ln w="9525">
            <a:noFill/>
            <a:miter lim="800000"/>
            <a:headEnd/>
            <a:tailEnd/>
          </a:ln>
          <a:effectLst/>
        </p:spPr>
        <p:txBody>
          <a:bodyPr anchor="b">
            <a:spAutoFit/>
          </a:bodyPr>
          <a:lstStyle/>
          <a:p>
            <a:pPr eaLnBrk="0" hangingPunct="0">
              <a:buClr>
                <a:srgbClr val="FF0000"/>
              </a:buClr>
              <a:buFont typeface="Wingdings" pitchFamily="2" charset="2"/>
              <a:buChar char="n"/>
            </a:pPr>
            <a:r>
              <a:rPr lang="zh-CN" altLang="en-US" sz="2800" dirty="0" smtClean="0">
                <a:solidFill>
                  <a:srgbClr val="002060"/>
                </a:solidFill>
                <a:effectLst>
                  <a:outerShdw blurRad="38100" dist="38100" dir="2700000" algn="tl">
                    <a:srgbClr val="C0C0C0"/>
                  </a:outerShdw>
                </a:effectLst>
                <a:latin typeface="Tahoma" pitchFamily="34" charset="0"/>
                <a:ea typeface="黑体" pitchFamily="49" charset="-122"/>
              </a:rPr>
              <a:t>积分方法：</a:t>
            </a:r>
            <a:r>
              <a:rPr lang="en-US" altLang="zh-CN" sz="2800" dirty="0" err="1" smtClean="0">
                <a:solidFill>
                  <a:srgbClr val="C00000"/>
                </a:solidFill>
                <a:effectLst>
                  <a:outerShdw blurRad="38100" dist="38100" dir="2700000" algn="tl">
                    <a:srgbClr val="C0C0C0"/>
                  </a:outerShdw>
                </a:effectLst>
                <a:latin typeface="Tahoma" pitchFamily="34" charset="0"/>
                <a:ea typeface="黑体" pitchFamily="49" charset="-122"/>
              </a:rPr>
              <a:t>Verlet</a:t>
            </a:r>
            <a:r>
              <a:rPr lang="en-US" altLang="zh-CN" sz="2800" dirty="0" smtClean="0">
                <a:solidFill>
                  <a:srgbClr val="C00000"/>
                </a:solidFill>
                <a:effectLst>
                  <a:outerShdw blurRad="38100" dist="38100" dir="2700000" algn="tl">
                    <a:srgbClr val="C0C0C0"/>
                  </a:outerShdw>
                </a:effectLst>
                <a:latin typeface="Tahoma" pitchFamily="34" charset="0"/>
                <a:ea typeface="黑体" pitchFamily="49" charset="-122"/>
              </a:rPr>
              <a:t> </a:t>
            </a:r>
            <a:r>
              <a:rPr lang="zh-CN" altLang="en-US" sz="2800" dirty="0" smtClean="0">
                <a:solidFill>
                  <a:srgbClr val="C00000"/>
                </a:solidFill>
                <a:effectLst>
                  <a:outerShdw blurRad="38100" dist="38100" dir="2700000" algn="tl">
                    <a:srgbClr val="C0C0C0"/>
                  </a:outerShdw>
                </a:effectLst>
                <a:latin typeface="Tahoma" pitchFamily="34" charset="0"/>
                <a:ea typeface="黑体" pitchFamily="49" charset="-122"/>
              </a:rPr>
              <a:t>算法</a:t>
            </a:r>
            <a:endParaRPr lang="zh-CN" altLang="en-US" sz="2800" dirty="0">
              <a:solidFill>
                <a:srgbClr val="C00000"/>
              </a:solidFill>
              <a:effectLst>
                <a:outerShdw blurRad="38100" dist="38100" dir="2700000" algn="tl">
                  <a:srgbClr val="C0C0C0"/>
                </a:outerShdw>
              </a:effectLst>
              <a:latin typeface="Tahoma" pitchFamily="34" charset="0"/>
              <a:ea typeface="黑体" pitchFamily="49" charset="-122"/>
            </a:endParaRPr>
          </a:p>
        </p:txBody>
      </p:sp>
      <p:sp>
        <p:nvSpPr>
          <p:cNvPr id="11" name="圆角矩形 10"/>
          <p:cNvSpPr/>
          <p:nvPr/>
        </p:nvSpPr>
        <p:spPr bwMode="auto">
          <a:xfrm>
            <a:off x="4424554" y="3808594"/>
            <a:ext cx="1199143" cy="999286"/>
          </a:xfrm>
          <a:prstGeom prst="roundRect">
            <a:avLst/>
          </a:prstGeom>
          <a:noFill/>
          <a:ln w="28575" cap="flat" cmpd="sng" algn="ctr">
            <a:solidFill>
              <a:srgbClr val="0000FF"/>
            </a:solidFill>
            <a:prstDash val="solid"/>
            <a:miter lim="800000"/>
            <a:headEnd type="none" w="med" len="med"/>
            <a:tailEnd type="none" w="med" len="med"/>
          </a:ln>
          <a:effectLst/>
        </p:spPr>
        <p:txBody>
          <a:bodyPr vert="horz" wrap="non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zh-CN" altLang="en-US" sz="2400" b="1" i="0" u="none" strike="noStrike" cap="none" normalizeH="0" baseline="0" smtClean="0">
              <a:ln>
                <a:noFill/>
              </a:ln>
              <a:solidFill>
                <a:srgbClr val="00FF00"/>
              </a:solidFill>
              <a:effectLst/>
              <a:latin typeface="Times New Roman" charset="0"/>
              <a:ea typeface="宋体" pitchFamily="2" charset="-122"/>
            </a:endParaRPr>
          </a:p>
        </p:txBody>
      </p:sp>
      <p:sp>
        <p:nvSpPr>
          <p:cNvPr id="12" name="TextBox 14"/>
          <p:cNvSpPr txBox="1"/>
          <p:nvPr/>
        </p:nvSpPr>
        <p:spPr>
          <a:xfrm>
            <a:off x="361528" y="2879900"/>
            <a:ext cx="335151" cy="369332"/>
          </a:xfrm>
          <a:prstGeom prst="rect">
            <a:avLst/>
          </a:prstGeom>
          <a:noFill/>
        </p:spPr>
        <p:txBody>
          <a:bodyPr wrap="square" rtlCol="0">
            <a:spAutoFit/>
          </a:bodyPr>
          <a:lstStyle/>
          <a:p>
            <a:r>
              <a:rPr lang="en-US" altLang="zh-CN" dirty="0" smtClean="0">
                <a:solidFill>
                  <a:srgbClr val="FF0000"/>
                </a:solidFill>
              </a:rPr>
              <a:t>+</a:t>
            </a:r>
            <a:endParaRPr lang="zh-CN" altLang="en-US" dirty="0">
              <a:solidFill>
                <a:srgbClr val="FF0000"/>
              </a:solidFill>
            </a:endParaRPr>
          </a:p>
        </p:txBody>
      </p:sp>
      <p:sp>
        <p:nvSpPr>
          <p:cNvPr id="13" name="TextBox 16"/>
          <p:cNvSpPr txBox="1"/>
          <p:nvPr/>
        </p:nvSpPr>
        <p:spPr>
          <a:xfrm>
            <a:off x="286743" y="3880033"/>
            <a:ext cx="461665" cy="249046"/>
          </a:xfrm>
          <a:prstGeom prst="rect">
            <a:avLst/>
          </a:prstGeom>
          <a:noFill/>
        </p:spPr>
        <p:txBody>
          <a:bodyPr vert="eaVert" wrap="square" rtlCol="0">
            <a:spAutoFit/>
          </a:bodyPr>
          <a:lstStyle/>
          <a:p>
            <a:r>
              <a:rPr lang="en-US" altLang="zh-CN" dirty="0" smtClean="0">
                <a:solidFill>
                  <a:srgbClr val="FF0000"/>
                </a:solidFill>
              </a:rPr>
              <a:t>=</a:t>
            </a:r>
            <a:endParaRPr lang="zh-CN" altLang="en-US" dirty="0">
              <a:solidFill>
                <a:srgbClr val="FF0000"/>
              </a:solidFill>
            </a:endParaRPr>
          </a:p>
        </p:txBody>
      </p:sp>
      <p:sp>
        <p:nvSpPr>
          <p:cNvPr id="14" name="Rectangle 2"/>
          <p:cNvSpPr>
            <a:spLocks noChangeArrowheads="1"/>
          </p:cNvSpPr>
          <p:nvPr/>
        </p:nvSpPr>
        <p:spPr bwMode="auto">
          <a:xfrm>
            <a:off x="5983556" y="3948027"/>
            <a:ext cx="2980932" cy="2540281"/>
          </a:xfrm>
          <a:prstGeom prst="rect">
            <a:avLst/>
          </a:prstGeom>
          <a:noFill/>
          <a:ln w="9525">
            <a:noFill/>
            <a:miter lim="800000"/>
            <a:headEnd/>
            <a:tailEnd/>
          </a:ln>
          <a:effectLst/>
        </p:spPr>
        <p:txBody>
          <a:bodyPr/>
          <a:lstStyle/>
          <a:p>
            <a:pPr marL="342900" indent="-342900">
              <a:spcBef>
                <a:spcPct val="20000"/>
              </a:spcBef>
              <a:buSzPct val="90000"/>
            </a:pPr>
            <a:r>
              <a:rPr lang="zh-CN" altLang="en-US" dirty="0">
                <a:solidFill>
                  <a:srgbClr val="0000FF"/>
                </a:solidFill>
                <a:effectLst>
                  <a:outerShdw blurRad="38100" dist="38100" dir="2700000" algn="tl">
                    <a:srgbClr val="C0C0C0"/>
                  </a:outerShdw>
                </a:effectLst>
                <a:latin typeface="楷体_GB2312" pitchFamily="49" charset="-122"/>
                <a:ea typeface="楷体_GB2312" pitchFamily="49" charset="-122"/>
              </a:rPr>
              <a:t>优点：</a:t>
            </a:r>
          </a:p>
          <a:p>
            <a:pPr marL="342900" indent="-342900">
              <a:spcBef>
                <a:spcPct val="20000"/>
              </a:spcBef>
              <a:buSzPct val="90000"/>
            </a:pP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1</a:t>
            </a:r>
            <a:r>
              <a:rPr lang="zh-CN" altLang="en-US" dirty="0">
                <a:solidFill>
                  <a:srgbClr val="000000"/>
                </a:solidFill>
                <a:effectLst>
                  <a:outerShdw blurRad="38100" dist="38100" dir="2700000" algn="tl">
                    <a:srgbClr val="C0C0C0"/>
                  </a:outerShdw>
                </a:effectLst>
                <a:latin typeface="楷体_GB2312" pitchFamily="49" charset="-122"/>
                <a:ea typeface="楷体_GB2312" pitchFamily="49" charset="-122"/>
              </a:rPr>
              <a:t>、精确，误差</a:t>
            </a: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O(Δ</a:t>
            </a:r>
            <a:r>
              <a:rPr lang="en-US" altLang="zh-CN" baseline="30000" dirty="0">
                <a:solidFill>
                  <a:srgbClr val="000000"/>
                </a:solidFill>
                <a:effectLst>
                  <a:outerShdw blurRad="38100" dist="38100" dir="2700000" algn="tl">
                    <a:srgbClr val="C0C0C0"/>
                  </a:outerShdw>
                </a:effectLst>
                <a:latin typeface="楷体_GB2312" pitchFamily="49" charset="-122"/>
                <a:ea typeface="楷体_GB2312" pitchFamily="49" charset="-122"/>
              </a:rPr>
              <a:t>4</a:t>
            </a: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a:t>
            </a:r>
          </a:p>
          <a:p>
            <a:pPr marL="342900" indent="-342900">
              <a:spcBef>
                <a:spcPct val="20000"/>
              </a:spcBef>
              <a:buSzPct val="90000"/>
            </a:pP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2</a:t>
            </a:r>
            <a:r>
              <a:rPr lang="zh-CN" altLang="en-US" dirty="0">
                <a:solidFill>
                  <a:srgbClr val="000000"/>
                </a:solidFill>
                <a:effectLst>
                  <a:outerShdw blurRad="38100" dist="38100" dir="2700000" algn="tl">
                    <a:srgbClr val="C0C0C0"/>
                  </a:outerShdw>
                </a:effectLst>
                <a:latin typeface="楷体_GB2312" pitchFamily="49" charset="-122"/>
                <a:ea typeface="楷体_GB2312" pitchFamily="49" charset="-122"/>
              </a:rPr>
              <a:t>、</a:t>
            </a:r>
            <a:r>
              <a:rPr lang="zh-CN" altLang="en-US" dirty="0">
                <a:solidFill>
                  <a:srgbClr val="FF0000"/>
                </a:solidFill>
                <a:effectLst>
                  <a:outerShdw blurRad="38100" dist="38100" dir="2700000" algn="tl">
                    <a:srgbClr val="C0C0C0"/>
                  </a:outerShdw>
                </a:effectLst>
                <a:latin typeface="楷体_GB2312" pitchFamily="49" charset="-122"/>
                <a:ea typeface="楷体_GB2312" pitchFamily="49" charset="-122"/>
              </a:rPr>
              <a:t>每次积分只计算一次力</a:t>
            </a:r>
          </a:p>
          <a:p>
            <a:pPr marL="342900" indent="-342900">
              <a:spcBef>
                <a:spcPct val="20000"/>
              </a:spcBef>
              <a:buSzPct val="90000"/>
            </a:pP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3</a:t>
            </a:r>
            <a:r>
              <a:rPr lang="zh-CN" altLang="en-US" dirty="0">
                <a:solidFill>
                  <a:srgbClr val="000000"/>
                </a:solidFill>
                <a:effectLst>
                  <a:outerShdw blurRad="38100" dist="38100" dir="2700000" algn="tl">
                    <a:srgbClr val="C0C0C0"/>
                  </a:outerShdw>
                </a:effectLst>
                <a:latin typeface="楷体_GB2312" pitchFamily="49" charset="-122"/>
                <a:ea typeface="楷体_GB2312" pitchFamily="49" charset="-122"/>
              </a:rPr>
              <a:t>、时间可逆</a:t>
            </a:r>
          </a:p>
          <a:p>
            <a:pPr marL="342900" indent="-342900">
              <a:spcBef>
                <a:spcPct val="20000"/>
              </a:spcBef>
              <a:buSzPct val="90000"/>
            </a:pPr>
            <a:r>
              <a:rPr lang="zh-CN" altLang="en-US" dirty="0">
                <a:solidFill>
                  <a:srgbClr val="0000FF"/>
                </a:solidFill>
                <a:effectLst>
                  <a:outerShdw blurRad="38100" dist="38100" dir="2700000" algn="tl">
                    <a:srgbClr val="C0C0C0"/>
                  </a:outerShdw>
                </a:effectLst>
                <a:latin typeface="楷体_GB2312" pitchFamily="49" charset="-122"/>
                <a:ea typeface="楷体_GB2312" pitchFamily="49" charset="-122"/>
              </a:rPr>
              <a:t>缺点：</a:t>
            </a:r>
          </a:p>
          <a:p>
            <a:pPr marL="342900" indent="-342900">
              <a:spcBef>
                <a:spcPct val="20000"/>
              </a:spcBef>
              <a:buSzPct val="90000"/>
            </a:pP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1</a:t>
            </a:r>
            <a:r>
              <a:rPr lang="zh-CN" altLang="en-US" dirty="0">
                <a:solidFill>
                  <a:srgbClr val="000000"/>
                </a:solidFill>
                <a:effectLst>
                  <a:outerShdw blurRad="38100" dist="38100" dir="2700000" algn="tl">
                    <a:srgbClr val="C0C0C0"/>
                  </a:outerShdw>
                </a:effectLst>
                <a:latin typeface="楷体_GB2312" pitchFamily="49" charset="-122"/>
                <a:ea typeface="楷体_GB2312" pitchFamily="49" charset="-122"/>
              </a:rPr>
              <a:t>、速度有较大误差</a:t>
            </a: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O(Δ</a:t>
            </a:r>
            <a:r>
              <a:rPr lang="en-US" altLang="zh-CN" baseline="30000" dirty="0">
                <a:solidFill>
                  <a:srgbClr val="000000"/>
                </a:solidFill>
                <a:effectLst>
                  <a:outerShdw blurRad="38100" dist="38100" dir="2700000" algn="tl">
                    <a:srgbClr val="C0C0C0"/>
                  </a:outerShdw>
                </a:effectLst>
                <a:latin typeface="楷体_GB2312" pitchFamily="49" charset="-122"/>
                <a:ea typeface="楷体_GB2312" pitchFamily="49" charset="-122"/>
              </a:rPr>
              <a:t>2</a:t>
            </a: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a:t>
            </a:r>
          </a:p>
          <a:p>
            <a:pPr marL="342900" indent="-342900">
              <a:spcBef>
                <a:spcPct val="20000"/>
              </a:spcBef>
              <a:buSzPct val="90000"/>
            </a:pPr>
            <a:r>
              <a:rPr lang="en-US" altLang="zh-CN" dirty="0">
                <a:solidFill>
                  <a:srgbClr val="000000"/>
                </a:solidFill>
                <a:effectLst>
                  <a:outerShdw blurRad="38100" dist="38100" dir="2700000" algn="tl">
                    <a:srgbClr val="C0C0C0"/>
                  </a:outerShdw>
                </a:effectLst>
                <a:latin typeface="楷体_GB2312" pitchFamily="49" charset="-122"/>
                <a:ea typeface="楷体_GB2312" pitchFamily="49" charset="-122"/>
              </a:rPr>
              <a:t>2</a:t>
            </a:r>
            <a:r>
              <a:rPr lang="zh-CN" altLang="en-US" dirty="0">
                <a:solidFill>
                  <a:srgbClr val="000000"/>
                </a:solidFill>
                <a:effectLst>
                  <a:outerShdw blurRad="38100" dist="38100" dir="2700000" algn="tl">
                    <a:srgbClr val="C0C0C0"/>
                  </a:outerShdw>
                </a:effectLst>
                <a:latin typeface="楷体_GB2312" pitchFamily="49" charset="-122"/>
                <a:ea typeface="楷体_GB2312" pitchFamily="49" charset="-122"/>
              </a:rPr>
              <a:t>、轨迹与速度无关，无法与热浴耦联</a:t>
            </a:r>
          </a:p>
        </p:txBody>
      </p:sp>
    </p:spTree>
    <p:extLst>
      <p:ext uri="{BB962C8B-B14F-4D97-AF65-F5344CB8AC3E}">
        <p14:creationId xmlns:p14="http://schemas.microsoft.com/office/powerpoint/2010/main" val="547085545"/>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ph type="title"/>
          </p:nvPr>
        </p:nvSpPr>
        <p:spPr>
          <a:xfrm>
            <a:off x="468313" y="260350"/>
            <a:ext cx="8229600" cy="1143000"/>
          </a:xfrm>
        </p:spPr>
        <p:txBody>
          <a:bodyPr/>
          <a:lstStyle/>
          <a:p>
            <a:r>
              <a:rPr lang="zh-CN" altLang="en-US" sz="2800" dirty="0" smtClean="0">
                <a:effectLst>
                  <a:outerShdw blurRad="38100" dist="38100" dir="2700000" algn="tl">
                    <a:srgbClr val="C0C0C0"/>
                  </a:outerShdw>
                </a:effectLst>
              </a:rPr>
              <a:t>分子动力学模拟流程图</a:t>
            </a:r>
            <a:endParaRPr lang="zh-CN" altLang="en-US" dirty="0"/>
          </a:p>
        </p:txBody>
      </p:sp>
      <p:graphicFrame>
        <p:nvGraphicFramePr>
          <p:cNvPr id="9" name="Object 4"/>
          <p:cNvGraphicFramePr>
            <a:graphicFrameLocks noChangeAspect="1"/>
          </p:cNvGraphicFramePr>
          <p:nvPr/>
        </p:nvGraphicFramePr>
        <p:xfrm>
          <a:off x="914400" y="2057400"/>
          <a:ext cx="1762125" cy="4343400"/>
        </p:xfrm>
        <a:graphic>
          <a:graphicData uri="http://schemas.openxmlformats.org/presentationml/2006/ole">
            <mc:AlternateContent xmlns:mc="http://schemas.openxmlformats.org/markup-compatibility/2006">
              <mc:Choice xmlns:v="urn:schemas-microsoft-com:vml" Requires="v">
                <p:oleObj spid="_x0000_s12305" name="位图图像" r:id="rId3" imgW="1762371" imgH="3352381" progId="Paint.Picture">
                  <p:embed/>
                </p:oleObj>
              </mc:Choice>
              <mc:Fallback>
                <p:oleObj name="位图图像" r:id="rId3" imgW="1762371" imgH="3352381" progId="Paint.Picture">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057400"/>
                        <a:ext cx="1762125"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5"/>
          <p:cNvSpPr txBox="1">
            <a:spLocks noChangeArrowheads="1"/>
          </p:cNvSpPr>
          <p:nvPr/>
        </p:nvSpPr>
        <p:spPr bwMode="auto">
          <a:xfrm>
            <a:off x="2895600" y="2133600"/>
            <a:ext cx="5257800" cy="533400"/>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0170" tIns="46990" rIns="90170" bIns="46990" numCol="1" anchor="t" anchorCtr="0" compatLnSpc="1">
            <a:prstTxWarp prst="textNoShape">
              <a:avLst/>
            </a:prstTxWarp>
          </a:bodyPr>
          <a:lstStyle>
            <a:lvl1pPr marL="342900" indent="-342900" algn="l" rtl="0" fontAlgn="base">
              <a:spcBef>
                <a:spcPct val="20000"/>
              </a:spcBef>
              <a:spcAft>
                <a:spcPct val="0"/>
              </a:spcAft>
              <a:buFont typeface="Arial" panose="020B0604020202020204" pitchFamily="34" charset="0"/>
              <a:buChar char="•"/>
              <a:defRPr sz="2000" kern="1200">
                <a:solidFill>
                  <a:schemeClr val="tx1"/>
                </a:solidFill>
                <a:latin typeface="+mn-lt"/>
                <a:ea typeface="+mn-ea"/>
                <a:cs typeface="+mn-cs"/>
              </a:defRPr>
            </a:lvl1pPr>
            <a:lvl2pPr marL="742950" indent="-2857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2pPr>
            <a:lvl3pPr marL="1143000" indent="-228600" algn="l" rtl="0" fontAlgn="base">
              <a:spcBef>
                <a:spcPct val="20000"/>
              </a:spcBef>
              <a:spcAft>
                <a:spcPct val="0"/>
              </a:spcAft>
              <a:buFont typeface="Arial" panose="020B0604020202020204" pitchFamily="34" charset="0"/>
              <a:buChar char="•"/>
              <a:defRPr sz="1600" kern="1200">
                <a:solidFill>
                  <a:schemeClr val="tx1"/>
                </a:solidFill>
                <a:latin typeface="+mn-lt"/>
                <a:ea typeface="+mn-ea"/>
                <a:cs typeface="+mn-cs"/>
              </a:defRPr>
            </a:lvl3pPr>
            <a:lvl4pPr marL="16002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4pPr>
            <a:lvl5pPr marL="2057400" indent="-228600" algn="l" rtl="0" fontAlgn="base">
              <a:spcBef>
                <a:spcPct val="20000"/>
              </a:spcBef>
              <a:spcAft>
                <a:spcPct val="0"/>
              </a:spcAft>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Clr>
                <a:schemeClr val="tx1"/>
              </a:buClr>
              <a:buFont typeface="Wingdings" panose="05000000000000000000" pitchFamily="2" charset="2"/>
              <a:buNone/>
            </a:pPr>
            <a:r>
              <a:rPr lang="zh-CN" altLang="en-US" sz="2400" dirty="0" smtClean="0"/>
              <a:t>初始化粒子的空间位置、初始速度</a:t>
            </a:r>
          </a:p>
          <a:p>
            <a:pPr>
              <a:buFont typeface="Wingdings" panose="05000000000000000000" pitchFamily="2" charset="2"/>
              <a:buNone/>
            </a:pPr>
            <a:endParaRPr lang="en-US" altLang="zh-CN" sz="2400" dirty="0"/>
          </a:p>
        </p:txBody>
      </p:sp>
      <p:grpSp>
        <p:nvGrpSpPr>
          <p:cNvPr id="11" name="Group 6"/>
          <p:cNvGrpSpPr>
            <a:grpSpLocks/>
          </p:cNvGrpSpPr>
          <p:nvPr/>
        </p:nvGrpSpPr>
        <p:grpSpPr bwMode="auto">
          <a:xfrm>
            <a:off x="2824163" y="2921000"/>
            <a:ext cx="2205037" cy="508000"/>
            <a:chOff x="2112" y="1776"/>
            <a:chExt cx="1389" cy="320"/>
          </a:xfrm>
        </p:grpSpPr>
        <p:sp>
          <p:nvSpPr>
            <p:cNvPr id="12" name="Text Box 7"/>
            <p:cNvSpPr txBox="1">
              <a:spLocks noChangeArrowheads="1"/>
            </p:cNvSpPr>
            <p:nvPr/>
          </p:nvSpPr>
          <p:spPr bwMode="auto">
            <a:xfrm>
              <a:off x="2112" y="1776"/>
              <a:ext cx="1280" cy="2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smtClean="0">
                  <a:latin typeface="Times New Roman" panose="02020603050405020304" pitchFamily="18" charset="0"/>
                  <a:ea typeface="宋体" panose="02010600030101010101" pitchFamily="2" charset="-122"/>
                </a:rPr>
                <a:t>计算</a:t>
              </a:r>
              <a:r>
                <a:rPr lang="zh-CN" altLang="en-US" sz="2400" dirty="0">
                  <a:latin typeface="Times New Roman" panose="02020603050405020304" pitchFamily="18" charset="0"/>
                  <a:ea typeface="宋体" panose="02010600030101010101" pitchFamily="2" charset="-122"/>
                </a:rPr>
                <a:t>粒子受力</a:t>
              </a:r>
            </a:p>
          </p:txBody>
        </p:sp>
        <p:graphicFrame>
          <p:nvGraphicFramePr>
            <p:cNvPr id="13" name="Object 8"/>
            <p:cNvGraphicFramePr>
              <a:graphicFrameLocks noChangeAspect="1"/>
            </p:cNvGraphicFramePr>
            <p:nvPr/>
          </p:nvGraphicFramePr>
          <p:xfrm>
            <a:off x="3320" y="1824"/>
            <a:ext cx="181" cy="272"/>
          </p:xfrm>
          <a:graphic>
            <a:graphicData uri="http://schemas.openxmlformats.org/presentationml/2006/ole">
              <mc:AlternateContent xmlns:mc="http://schemas.openxmlformats.org/markup-compatibility/2006">
                <mc:Choice xmlns:v="urn:schemas-microsoft-com:vml" Requires="v">
                  <p:oleObj spid="_x0000_s12306" name="Equation" r:id="rId5" imgW="152280" imgH="228600" progId="Equation.DSMT4">
                    <p:embed/>
                  </p:oleObj>
                </mc:Choice>
                <mc:Fallback>
                  <p:oleObj name="Equation" r:id="rId5" imgW="152280" imgH="22860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20" y="1824"/>
                          <a:ext cx="181" cy="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4" name="Text Box 9"/>
          <p:cNvSpPr txBox="1">
            <a:spLocks noChangeArrowheads="1"/>
          </p:cNvSpPr>
          <p:nvPr/>
        </p:nvSpPr>
        <p:spPr bwMode="auto">
          <a:xfrm>
            <a:off x="2971800" y="3886200"/>
            <a:ext cx="22860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zh-CN" altLang="en-US" sz="2400" dirty="0" smtClean="0">
                <a:latin typeface="Times New Roman" panose="02020603050405020304" pitchFamily="18" charset="0"/>
              </a:rPr>
              <a:t>积分计算</a:t>
            </a:r>
            <a:endParaRPr lang="zh-CN" altLang="en-US" sz="2400" dirty="0">
              <a:latin typeface="Times New Roman" panose="02020603050405020304" pitchFamily="18" charset="0"/>
              <a:ea typeface="宋体" panose="02010600030101010101" pitchFamily="2" charset="-122"/>
            </a:endParaRPr>
          </a:p>
        </p:txBody>
      </p:sp>
      <p:sp>
        <p:nvSpPr>
          <p:cNvPr id="15" name="Line 10"/>
          <p:cNvSpPr>
            <a:spLocks noChangeShapeType="1"/>
          </p:cNvSpPr>
          <p:nvPr/>
        </p:nvSpPr>
        <p:spPr bwMode="auto">
          <a:xfrm>
            <a:off x="2590800" y="23622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6" name="Line 11"/>
          <p:cNvSpPr>
            <a:spLocks noChangeShapeType="1"/>
          </p:cNvSpPr>
          <p:nvPr/>
        </p:nvSpPr>
        <p:spPr bwMode="auto">
          <a:xfrm>
            <a:off x="2590800" y="3200400"/>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 name="Line 12"/>
          <p:cNvSpPr>
            <a:spLocks noChangeShapeType="1"/>
          </p:cNvSpPr>
          <p:nvPr/>
        </p:nvSpPr>
        <p:spPr bwMode="auto">
          <a:xfrm>
            <a:off x="2590800" y="4137025"/>
            <a:ext cx="304800" cy="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8" name="AutoShape 13"/>
          <p:cNvSpPr>
            <a:spLocks/>
          </p:cNvSpPr>
          <p:nvPr/>
        </p:nvSpPr>
        <p:spPr bwMode="auto">
          <a:xfrm>
            <a:off x="2971800" y="5029200"/>
            <a:ext cx="381000" cy="1295400"/>
          </a:xfrm>
          <a:prstGeom prst="rightBrace">
            <a:avLst>
              <a:gd name="adj1" fmla="val 28333"/>
              <a:gd name="adj2" fmla="val 50000"/>
            </a:avLst>
          </a:prstGeom>
          <a:noFill/>
          <a:ln w="28575">
            <a:solidFill>
              <a:schemeClr val="accent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AutoShape 14"/>
          <p:cNvSpPr>
            <a:spLocks noChangeArrowheads="1"/>
          </p:cNvSpPr>
          <p:nvPr/>
        </p:nvSpPr>
        <p:spPr bwMode="auto">
          <a:xfrm>
            <a:off x="3568700" y="5511800"/>
            <a:ext cx="1752600" cy="3429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15">
            <a:hlinkClick r:id="" action="ppaction://hlinkshowjump?jump=nextslide"/>
          </p:cNvPr>
          <p:cNvSpPr txBox="1">
            <a:spLocks noChangeArrowheads="1"/>
          </p:cNvSpPr>
          <p:nvPr/>
        </p:nvSpPr>
        <p:spPr bwMode="auto">
          <a:xfrm>
            <a:off x="5470525" y="5487615"/>
            <a:ext cx="1415772" cy="461665"/>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latin typeface="Tahoma" panose="020B0604030504040204" pitchFamily="34" charset="0"/>
              </a:rPr>
              <a:t>微观</a:t>
            </a:r>
            <a:r>
              <a:rPr lang="zh-CN" altLang="en-US" sz="2400" dirty="0" smtClean="0">
                <a:latin typeface="Tahoma" panose="020B0604030504040204" pitchFamily="34" charset="0"/>
                <a:ea typeface="宋体" panose="02010600030101010101" pitchFamily="2" charset="-122"/>
              </a:rPr>
              <a:t>模拟</a:t>
            </a:r>
            <a:endParaRPr lang="zh-CN" altLang="en-US" sz="2400" dirty="0">
              <a:latin typeface="Tahoma" panose="020B0604030504040204" pitchFamily="34" charset="0"/>
              <a:ea typeface="宋体" panose="0201060003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randombar(horizontal)">
                                      <p:cBhvr>
                                        <p:cTn id="15" dur="500"/>
                                        <p:tgtEl>
                                          <p:spTgt spid="20"/>
                                        </p:tgtEl>
                                      </p:cBhvr>
                                    </p:animEffect>
                                  </p:childTnLst>
                                </p:cTn>
                              </p:par>
                              <p:par>
                                <p:cTn id="16" presetID="14" presetClass="entr" presetSubtype="10" fill="hold" grpId="0"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randombar(horizontal)">
                                      <p:cBhvr>
                                        <p:cTn id="18" dur="500"/>
                                        <p:tgtEl>
                                          <p:spTgt spid="19"/>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randombar(horizontal)">
                                      <p:cBhvr>
                                        <p:cTn id="21"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18" grpId="0" animBg="1"/>
      <p:bldP spid="19" grpId="0" animBg="1"/>
      <p:bldP spid="2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5"/>
          <p:cNvSpPr txBox="1"/>
          <p:nvPr/>
        </p:nvSpPr>
        <p:spPr>
          <a:xfrm>
            <a:off x="358875" y="4639875"/>
            <a:ext cx="5076725" cy="2739211"/>
          </a:xfrm>
          <a:prstGeom prst="rect">
            <a:avLst/>
          </a:prstGeom>
          <a:noFill/>
        </p:spPr>
        <p:txBody>
          <a:bodyPr wrap="square" rtlCol="0">
            <a:spAutoFit/>
          </a:bodyPr>
          <a:lstStyle/>
          <a:p>
            <a:pPr>
              <a:buClr>
                <a:srgbClr val="0070C0"/>
              </a:buClr>
              <a:buFont typeface="Wingdings" pitchFamily="2" charset="2"/>
              <a:buChar char="p"/>
            </a:pPr>
            <a:r>
              <a:rPr lang="zh-CN" altLang="en-US" dirty="0" smtClean="0">
                <a:latin typeface="华文宋体" pitchFamily="2" charset="-122"/>
                <a:ea typeface="华文宋体" pitchFamily="2" charset="-122"/>
              </a:rPr>
              <a:t>晶格参数</a:t>
            </a:r>
            <a:endParaRPr lang="en-US" altLang="zh-CN" dirty="0" smtClean="0">
              <a:latin typeface="华文宋体" pitchFamily="2" charset="-122"/>
              <a:ea typeface="华文宋体" pitchFamily="2" charset="-122"/>
            </a:endParaRPr>
          </a:p>
          <a:p>
            <a:pPr>
              <a:buClr>
                <a:srgbClr val="0070C0"/>
              </a:buClr>
              <a:buFont typeface="Wingdings" pitchFamily="2" charset="2"/>
              <a:buChar char="p"/>
            </a:pPr>
            <a:endParaRPr lang="en-US" altLang="zh-CN" dirty="0" smtClean="0">
              <a:latin typeface="华文宋体" pitchFamily="2" charset="-122"/>
              <a:ea typeface="华文宋体" pitchFamily="2" charset="-122"/>
            </a:endParaRPr>
          </a:p>
          <a:p>
            <a:pPr>
              <a:buClr>
                <a:srgbClr val="FF0000"/>
              </a:buClr>
              <a:buFont typeface="Wingdings" pitchFamily="2" charset="2"/>
              <a:buChar char="Ø"/>
            </a:pPr>
            <a:r>
              <a:rPr lang="zh-CN" altLang="en-US" sz="1600" dirty="0" smtClean="0">
                <a:latin typeface="华文宋体" pitchFamily="2" charset="-122"/>
                <a:ea typeface="华文宋体" pitchFamily="2" charset="-122"/>
              </a:rPr>
              <a:t>晶格常数</a:t>
            </a:r>
            <a:r>
              <a:rPr lang="en-US" altLang="zh-CN" sz="1600" dirty="0" smtClean="0">
                <a:latin typeface="华文宋体" pitchFamily="2" charset="-122"/>
                <a:ea typeface="华文宋体" pitchFamily="2" charset="-122"/>
              </a:rPr>
              <a:t>a</a:t>
            </a:r>
            <a:r>
              <a:rPr lang="en-US" altLang="zh-CN" sz="1600" baseline="-25000" dirty="0" smtClean="0">
                <a:latin typeface="华文宋体" pitchFamily="2" charset="-122"/>
                <a:ea typeface="华文宋体" pitchFamily="2" charset="-122"/>
              </a:rPr>
              <a:t>0</a:t>
            </a:r>
            <a:r>
              <a:rPr lang="en-US" altLang="zh-CN" sz="1600" dirty="0" smtClean="0">
                <a:latin typeface="华文宋体" pitchFamily="2" charset="-122"/>
                <a:ea typeface="华文宋体" pitchFamily="2" charset="-122"/>
              </a:rPr>
              <a:t>=3.1652A</a:t>
            </a:r>
          </a:p>
          <a:p>
            <a:pPr>
              <a:buClr>
                <a:srgbClr val="FF0000"/>
              </a:buClr>
              <a:buFont typeface="Wingdings" pitchFamily="2" charset="2"/>
              <a:buChar char="Ø"/>
            </a:pPr>
            <a:endParaRPr lang="en-US" altLang="zh-CN" sz="1600" dirty="0" smtClean="0">
              <a:latin typeface="华文宋体" pitchFamily="2" charset="-122"/>
              <a:ea typeface="华文宋体" pitchFamily="2" charset="-122"/>
            </a:endParaRPr>
          </a:p>
          <a:p>
            <a:pPr>
              <a:buClr>
                <a:srgbClr val="FF0000"/>
              </a:buClr>
              <a:buFont typeface="Wingdings" pitchFamily="2" charset="2"/>
              <a:buChar char="Ø"/>
            </a:pPr>
            <a:r>
              <a:rPr lang="en-US" altLang="zh-CN" sz="1600" dirty="0" smtClean="0">
                <a:latin typeface="华文宋体" pitchFamily="2" charset="-122"/>
                <a:ea typeface="华文宋体" pitchFamily="2" charset="-122"/>
              </a:rPr>
              <a:t>X,Y </a:t>
            </a:r>
            <a:r>
              <a:rPr lang="zh-CN" altLang="en-US" sz="1600" dirty="0" smtClean="0">
                <a:latin typeface="华文宋体" pitchFamily="2" charset="-122"/>
                <a:ea typeface="华文宋体" pitchFamily="2" charset="-122"/>
              </a:rPr>
              <a:t>方向</a:t>
            </a:r>
            <a:endParaRPr lang="en-US" altLang="zh-CN" sz="1600" dirty="0" smtClean="0">
              <a:latin typeface="华文宋体" pitchFamily="2" charset="-122"/>
              <a:ea typeface="华文宋体" pitchFamily="2" charset="-122"/>
            </a:endParaRPr>
          </a:p>
          <a:p>
            <a:pPr>
              <a:buClr>
                <a:srgbClr val="FF0000"/>
              </a:buClr>
            </a:pPr>
            <a:r>
              <a:rPr lang="en-US" altLang="zh-CN" sz="1600" dirty="0" smtClean="0">
                <a:latin typeface="华文宋体" pitchFamily="2" charset="-122"/>
                <a:ea typeface="华文宋体" pitchFamily="2" charset="-122"/>
              </a:rPr>
              <a:t>      </a:t>
            </a:r>
            <a:r>
              <a:rPr lang="zh-CN" altLang="en-US" sz="1600" dirty="0" smtClean="0">
                <a:latin typeface="华文宋体" pitchFamily="2" charset="-122"/>
                <a:ea typeface="华文宋体" pitchFamily="2" charset="-122"/>
              </a:rPr>
              <a:t>周期性边界，</a:t>
            </a:r>
            <a:r>
              <a:rPr lang="en-US" altLang="zh-CN" sz="1600" dirty="0" smtClean="0">
                <a:latin typeface="华文宋体" pitchFamily="2" charset="-122"/>
                <a:ea typeface="华文宋体" pitchFamily="2" charset="-122"/>
              </a:rPr>
              <a:t>20a</a:t>
            </a:r>
            <a:r>
              <a:rPr lang="en-US" altLang="zh-CN" sz="1600" baseline="-25000" dirty="0" smtClean="0">
                <a:latin typeface="华文宋体" pitchFamily="2" charset="-122"/>
                <a:ea typeface="华文宋体" pitchFamily="2" charset="-122"/>
              </a:rPr>
              <a:t>0</a:t>
            </a:r>
            <a:r>
              <a:rPr lang="zh-CN" altLang="en-US" sz="1600" dirty="0" smtClean="0">
                <a:latin typeface="华文宋体" pitchFamily="2" charset="-122"/>
                <a:ea typeface="华文宋体" pitchFamily="2" charset="-122"/>
              </a:rPr>
              <a:t>*</a:t>
            </a:r>
            <a:r>
              <a:rPr lang="en-US" altLang="zh-CN" sz="1600" dirty="0" smtClean="0">
                <a:latin typeface="华文宋体" pitchFamily="2" charset="-122"/>
                <a:ea typeface="华文宋体" pitchFamily="2" charset="-122"/>
              </a:rPr>
              <a:t>20a</a:t>
            </a:r>
            <a:r>
              <a:rPr lang="en-US" altLang="zh-CN" sz="1600" baseline="-25000" dirty="0" smtClean="0">
                <a:latin typeface="华文宋体" pitchFamily="2" charset="-122"/>
                <a:ea typeface="华文宋体" pitchFamily="2" charset="-122"/>
              </a:rPr>
              <a:t>0</a:t>
            </a:r>
          </a:p>
          <a:p>
            <a:pPr>
              <a:buClr>
                <a:srgbClr val="FF0000"/>
              </a:buClr>
              <a:buFont typeface="Wingdings" pitchFamily="2" charset="2"/>
              <a:buChar char="Ø"/>
            </a:pPr>
            <a:r>
              <a:rPr lang="en-US" altLang="zh-CN" sz="1600" dirty="0" smtClean="0">
                <a:latin typeface="华文宋体" pitchFamily="2" charset="-122"/>
                <a:ea typeface="华文宋体" pitchFamily="2" charset="-122"/>
              </a:rPr>
              <a:t>Z</a:t>
            </a:r>
            <a:r>
              <a:rPr lang="zh-CN" altLang="en-US" sz="1600" dirty="0" smtClean="0">
                <a:latin typeface="华文宋体" pitchFamily="2" charset="-122"/>
                <a:ea typeface="华文宋体" pitchFamily="2" charset="-122"/>
              </a:rPr>
              <a:t>方向</a:t>
            </a:r>
            <a:endParaRPr lang="en-US" altLang="zh-CN" sz="1600" dirty="0" smtClean="0">
              <a:latin typeface="华文宋体" pitchFamily="2" charset="-122"/>
              <a:ea typeface="华文宋体" pitchFamily="2" charset="-122"/>
            </a:endParaRPr>
          </a:p>
          <a:p>
            <a:pPr>
              <a:buClr>
                <a:srgbClr val="FF0000"/>
              </a:buClr>
            </a:pPr>
            <a:r>
              <a:rPr lang="en-US" altLang="zh-CN" sz="1600" dirty="0" smtClean="0">
                <a:latin typeface="华文宋体" pitchFamily="2" charset="-122"/>
                <a:ea typeface="华文宋体" pitchFamily="2" charset="-122"/>
              </a:rPr>
              <a:t>      </a:t>
            </a:r>
            <a:r>
              <a:rPr lang="zh-CN" altLang="en-US" sz="1600" dirty="0" smtClean="0">
                <a:latin typeface="华文宋体" pitchFamily="2" charset="-122"/>
                <a:ea typeface="华文宋体" pitchFamily="2" charset="-122"/>
              </a:rPr>
              <a:t>非周期性收缩（</a:t>
            </a:r>
            <a:r>
              <a:rPr lang="en-US" altLang="zh-CN" sz="1600" dirty="0" smtClean="0">
                <a:latin typeface="华文宋体" pitchFamily="2" charset="-122"/>
                <a:ea typeface="华文宋体" pitchFamily="2" charset="-122"/>
              </a:rPr>
              <a:t>shrink</a:t>
            </a:r>
            <a:r>
              <a:rPr lang="zh-CN" altLang="en-US" sz="1600" dirty="0" smtClean="0">
                <a:latin typeface="华文宋体" pitchFamily="2" charset="-122"/>
                <a:ea typeface="华文宋体" pitchFamily="2" charset="-122"/>
              </a:rPr>
              <a:t>）边界</a:t>
            </a:r>
            <a:endParaRPr lang="en-US" altLang="zh-CN" sz="1600" dirty="0" smtClean="0">
              <a:latin typeface="华文宋体" pitchFamily="2" charset="-122"/>
              <a:ea typeface="华文宋体" pitchFamily="2" charset="-122"/>
            </a:endParaRPr>
          </a:p>
          <a:p>
            <a:pPr>
              <a:buFont typeface="Wingdings" pitchFamily="2" charset="2"/>
              <a:buChar char="p"/>
            </a:pPr>
            <a:endParaRPr lang="en-US" altLang="zh-CN" dirty="0" smtClean="0">
              <a:latin typeface="华文宋体" pitchFamily="2" charset="-122"/>
              <a:ea typeface="华文宋体" pitchFamily="2" charset="-122"/>
            </a:endParaRPr>
          </a:p>
          <a:p>
            <a:pPr>
              <a:buFont typeface="Wingdings" pitchFamily="2" charset="2"/>
              <a:buChar char="p"/>
            </a:pPr>
            <a:endParaRPr lang="en-US" altLang="zh-CN" dirty="0" smtClean="0">
              <a:latin typeface="华文宋体" pitchFamily="2" charset="-122"/>
              <a:ea typeface="华文宋体" pitchFamily="2" charset="-122"/>
            </a:endParaRPr>
          </a:p>
        </p:txBody>
      </p:sp>
      <p:sp>
        <p:nvSpPr>
          <p:cNvPr id="13314" name="Rectangle 2"/>
          <p:cNvSpPr>
            <a:spLocks noChangeArrowheads="1"/>
          </p:cNvSpPr>
          <p:nvPr>
            <p:ph type="title"/>
          </p:nvPr>
        </p:nvSpPr>
        <p:spPr>
          <a:xfrm>
            <a:off x="468313" y="260350"/>
            <a:ext cx="8229600" cy="1143000"/>
          </a:xfrm>
        </p:spPr>
        <p:txBody>
          <a:bodyPr/>
          <a:lstStyle/>
          <a:p>
            <a:r>
              <a:rPr lang="en-US" altLang="zh-CN" sz="2800" dirty="0" smtClean="0">
                <a:effectLst>
                  <a:outerShdw blurRad="38100" dist="38100" dir="2700000" algn="tl">
                    <a:srgbClr val="C0C0C0"/>
                  </a:outerShdw>
                </a:effectLst>
              </a:rPr>
              <a:t>CASE</a:t>
            </a:r>
            <a:r>
              <a:rPr lang="zh-CN" altLang="en-US" sz="2800" dirty="0" smtClean="0">
                <a:effectLst>
                  <a:outerShdw blurRad="38100" dist="38100" dir="2700000" algn="tl">
                    <a:srgbClr val="C0C0C0"/>
                  </a:outerShdw>
                </a:effectLst>
              </a:rPr>
              <a:t>—钨</a:t>
            </a:r>
            <a:r>
              <a:rPr lang="zh-CN" altLang="en-US" sz="2800" dirty="0">
                <a:effectLst>
                  <a:outerShdw blurRad="38100" dist="38100" dir="2700000" algn="tl">
                    <a:srgbClr val="C0C0C0"/>
                  </a:outerShdw>
                </a:effectLst>
              </a:rPr>
              <a:t>在热负荷下的响应</a:t>
            </a:r>
            <a:r>
              <a:rPr lang="zh-CN" altLang="en-US" sz="2800" dirty="0" smtClean="0">
                <a:effectLst>
                  <a:outerShdw blurRad="38100" dist="38100" dir="2700000" algn="tl">
                    <a:srgbClr val="C0C0C0"/>
                  </a:outerShdw>
                </a:effectLst>
              </a:rPr>
              <a:t>过程</a:t>
            </a:r>
            <a:endParaRPr lang="zh-CN" altLang="en-US" dirty="0"/>
          </a:p>
        </p:txBody>
      </p:sp>
      <p:pic>
        <p:nvPicPr>
          <p:cNvPr id="13315" name="图片 3" descr="initial lattice _ white back.PNG"/>
          <p:cNvPicPr>
            <a:picLocks noChangeAspect="1" noChangeArrowheads="1"/>
          </p:cNvPicPr>
          <p:nvPr/>
        </p:nvPicPr>
        <p:blipFill>
          <a:blip r:embed="rId2">
            <a:extLst>
              <a:ext uri="{28A0092B-C50C-407E-A947-70E740481C1C}">
                <a14:useLocalDpi xmlns:a14="http://schemas.microsoft.com/office/drawing/2010/main" val="0"/>
              </a:ext>
            </a:extLst>
          </a:blip>
          <a:srcRect b="6470"/>
          <a:stretch>
            <a:fillRect/>
          </a:stretch>
        </p:blipFill>
        <p:spPr bwMode="auto">
          <a:xfrm>
            <a:off x="5724525" y="3140075"/>
            <a:ext cx="2190750" cy="288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6" name="图片 4" descr="target.gif"/>
          <p:cNvPicPr>
            <a:picLocks noChangeAspect="1" noChangeArrowheads="1"/>
          </p:cNvPicPr>
          <p:nvPr/>
        </p:nvPicPr>
        <p:blipFill>
          <a:blip r:embed="rId3">
            <a:extLst>
              <a:ext uri="{28A0092B-C50C-407E-A947-70E740481C1C}">
                <a14:useLocalDpi xmlns:a14="http://schemas.microsoft.com/office/drawing/2010/main" val="0"/>
              </a:ext>
            </a:extLst>
          </a:blip>
          <a:srcRect l="61957" t="64096" r="28745" b="15129"/>
          <a:stretch>
            <a:fillRect/>
          </a:stretch>
        </p:blipFill>
        <p:spPr bwMode="auto">
          <a:xfrm>
            <a:off x="5435600" y="5589588"/>
            <a:ext cx="600075"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Picture 1"/>
          <p:cNvPicPr>
            <a:picLocks noChangeAspect="1" noChangeArrowheads="1"/>
          </p:cNvPicPr>
          <p:nvPr/>
        </p:nvPicPr>
        <p:blipFill>
          <a:blip r:embed="rId4" cstate="print"/>
          <a:srcRect/>
          <a:stretch>
            <a:fillRect/>
          </a:stretch>
        </p:blipFill>
        <p:spPr bwMode="auto">
          <a:xfrm>
            <a:off x="251520" y="2363541"/>
            <a:ext cx="5091752" cy="1512168"/>
          </a:xfrm>
          <a:prstGeom prst="rect">
            <a:avLst/>
          </a:prstGeom>
          <a:noFill/>
          <a:ln w="9525">
            <a:noFill/>
            <a:miter lim="800000"/>
            <a:headEnd/>
            <a:tailEnd/>
          </a:ln>
        </p:spPr>
      </p:pic>
      <p:pic>
        <p:nvPicPr>
          <p:cNvPr id="10" name="Picture 2"/>
          <p:cNvPicPr>
            <a:picLocks noChangeAspect="1" noChangeArrowheads="1"/>
          </p:cNvPicPr>
          <p:nvPr/>
        </p:nvPicPr>
        <p:blipFill>
          <a:blip r:embed="rId5" cstate="print"/>
          <a:srcRect/>
          <a:stretch>
            <a:fillRect/>
          </a:stretch>
        </p:blipFill>
        <p:spPr bwMode="auto">
          <a:xfrm>
            <a:off x="7410783" y="3634745"/>
            <a:ext cx="1586834" cy="481928"/>
          </a:xfrm>
          <a:prstGeom prst="rect">
            <a:avLst/>
          </a:prstGeom>
          <a:noFill/>
          <a:ln w="9525">
            <a:noFill/>
            <a:miter lim="800000"/>
            <a:headEnd/>
            <a:tailEnd/>
          </a:ln>
        </p:spPr>
      </p:pic>
      <p:pic>
        <p:nvPicPr>
          <p:cNvPr id="11" name="Picture 3"/>
          <p:cNvPicPr>
            <a:picLocks noChangeAspect="1" noChangeArrowheads="1"/>
          </p:cNvPicPr>
          <p:nvPr/>
        </p:nvPicPr>
        <p:blipFill>
          <a:blip r:embed="rId6" cstate="print"/>
          <a:srcRect/>
          <a:stretch>
            <a:fillRect/>
          </a:stretch>
        </p:blipFill>
        <p:spPr bwMode="auto">
          <a:xfrm>
            <a:off x="7410783" y="4858880"/>
            <a:ext cx="1605331" cy="48754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ChangeArrowheads="1"/>
          </p:cNvSpPr>
          <p:nvPr>
            <p:ph type="title"/>
          </p:nvPr>
        </p:nvSpPr>
        <p:spPr>
          <a:xfrm>
            <a:off x="468313" y="260350"/>
            <a:ext cx="8229600" cy="1143000"/>
          </a:xfrm>
        </p:spPr>
        <p:txBody>
          <a:bodyPr/>
          <a:lstStyle/>
          <a:p>
            <a:r>
              <a:rPr lang="en-US" altLang="zh-CN" sz="2800" dirty="0" smtClean="0">
                <a:effectLst>
                  <a:outerShdw blurRad="38100" dist="38100" dir="2700000" algn="tl">
                    <a:srgbClr val="C0C0C0"/>
                  </a:outerShdw>
                </a:effectLst>
              </a:rPr>
              <a:t>CASE</a:t>
            </a:r>
            <a:r>
              <a:rPr lang="zh-CN" altLang="en-US" sz="2800" dirty="0" smtClean="0">
                <a:effectLst>
                  <a:outerShdw blurRad="38100" dist="38100" dir="2700000" algn="tl">
                    <a:srgbClr val="C0C0C0"/>
                  </a:outerShdw>
                </a:effectLst>
              </a:rPr>
              <a:t>—钨</a:t>
            </a:r>
            <a:r>
              <a:rPr lang="zh-CN" altLang="en-US" sz="2800" dirty="0">
                <a:effectLst>
                  <a:outerShdw blurRad="38100" dist="38100" dir="2700000" algn="tl">
                    <a:srgbClr val="C0C0C0"/>
                  </a:outerShdw>
                </a:effectLst>
              </a:rPr>
              <a:t>在热负荷下的响应</a:t>
            </a:r>
            <a:r>
              <a:rPr lang="zh-CN" altLang="en-US" sz="2800" dirty="0" smtClean="0">
                <a:effectLst>
                  <a:outerShdw blurRad="38100" dist="38100" dir="2700000" algn="tl">
                    <a:srgbClr val="C0C0C0"/>
                  </a:outerShdw>
                </a:effectLst>
              </a:rPr>
              <a:t>过程</a:t>
            </a:r>
            <a:endParaRPr lang="zh-CN" altLang="en-US" dirty="0"/>
          </a:p>
        </p:txBody>
      </p:sp>
      <p:pic>
        <p:nvPicPr>
          <p:cNvPr id="13315" name="图片 3" descr="initial lattice _ white back.PNG"/>
          <p:cNvPicPr>
            <a:picLocks noChangeAspect="1" noChangeArrowheads="1"/>
          </p:cNvPicPr>
          <p:nvPr/>
        </p:nvPicPr>
        <p:blipFill>
          <a:blip r:embed="rId3">
            <a:extLst>
              <a:ext uri="{28A0092B-C50C-407E-A947-70E740481C1C}">
                <a14:useLocalDpi xmlns:a14="http://schemas.microsoft.com/office/drawing/2010/main" val="0"/>
              </a:ext>
            </a:extLst>
          </a:blip>
          <a:srcRect b="6470"/>
          <a:stretch>
            <a:fillRect/>
          </a:stretch>
        </p:blipFill>
        <p:spPr bwMode="auto">
          <a:xfrm>
            <a:off x="5724525" y="3140075"/>
            <a:ext cx="2190750" cy="28813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3316" name="图片 4" descr="target.gif"/>
          <p:cNvPicPr>
            <a:picLocks noChangeAspect="1" noChangeArrowheads="1"/>
          </p:cNvPicPr>
          <p:nvPr/>
        </p:nvPicPr>
        <p:blipFill>
          <a:blip r:embed="rId4">
            <a:extLst>
              <a:ext uri="{28A0092B-C50C-407E-A947-70E740481C1C}">
                <a14:useLocalDpi xmlns:a14="http://schemas.microsoft.com/office/drawing/2010/main" val="0"/>
              </a:ext>
            </a:extLst>
          </a:blip>
          <a:srcRect l="61957" t="64096" r="28745" b="15129"/>
          <a:stretch>
            <a:fillRect/>
          </a:stretch>
        </p:blipFill>
        <p:spPr bwMode="auto">
          <a:xfrm>
            <a:off x="5435600" y="5589588"/>
            <a:ext cx="600075" cy="839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3317" name="Object 6"/>
          <p:cNvGraphicFramePr>
            <a:graphicFrameLocks noChangeAspect="1"/>
          </p:cNvGraphicFramePr>
          <p:nvPr/>
        </p:nvGraphicFramePr>
        <p:xfrm>
          <a:off x="7812088" y="4797425"/>
          <a:ext cx="865187" cy="603250"/>
        </p:xfrm>
        <a:graphic>
          <a:graphicData uri="http://schemas.openxmlformats.org/presentationml/2006/ole">
            <mc:AlternateContent xmlns:mc="http://schemas.openxmlformats.org/markup-compatibility/2006">
              <mc:Choice xmlns:v="urn:schemas-microsoft-com:vml" Requires="v">
                <p:oleObj spid="_x0000_s30730" r:id="rId5" imgW="599620" imgH="419640" progId="Visio.Drawing.11">
                  <p:embed/>
                </p:oleObj>
              </mc:Choice>
              <mc:Fallback>
                <p:oleObj r:id="rId5" imgW="599620" imgH="41964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12088" y="4797425"/>
                        <a:ext cx="865187" cy="603250"/>
                      </a:xfrm>
                      <a:prstGeom prst="rect">
                        <a:avLst/>
                      </a:prstGeom>
                      <a:solidFill>
                        <a:srgbClr val="00E4A8"/>
                      </a:soli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3319" name="Picture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388" y="2060575"/>
            <a:ext cx="5818187" cy="2520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aphicFrame>
        <p:nvGraphicFramePr>
          <p:cNvPr id="13320" name="Object 16"/>
          <p:cNvGraphicFramePr>
            <a:graphicFrameLocks noChangeAspect="1"/>
          </p:cNvGraphicFramePr>
          <p:nvPr/>
        </p:nvGraphicFramePr>
        <p:xfrm>
          <a:off x="7413625" y="3429000"/>
          <a:ext cx="1730375" cy="647700"/>
        </p:xfrm>
        <a:graphic>
          <a:graphicData uri="http://schemas.openxmlformats.org/presentationml/2006/ole">
            <mc:AlternateContent xmlns:mc="http://schemas.openxmlformats.org/markup-compatibility/2006">
              <mc:Choice xmlns:v="urn:schemas-microsoft-com:vml" Requires="v">
                <p:oleObj spid="_x0000_s30731" r:id="rId8" imgW="1139628" imgH="426396" progId="Visio.Drawing.11">
                  <p:embed/>
                </p:oleObj>
              </mc:Choice>
              <mc:Fallback>
                <p:oleObj r:id="rId8" imgW="1139628" imgH="426396" progId="Visio.Drawing.11">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13625" y="3429000"/>
                        <a:ext cx="1730375" cy="647700"/>
                      </a:xfrm>
                      <a:prstGeom prst="rect">
                        <a:avLst/>
                      </a:prstGeom>
                      <a:solidFill>
                        <a:srgbClr val="00E4A8"/>
                      </a:solidFill>
                      <a:ln w="9525" cap="flat" cmpd="sng">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矩形 1"/>
          <p:cNvSpPr/>
          <p:nvPr/>
        </p:nvSpPr>
        <p:spPr>
          <a:xfrm>
            <a:off x="179388" y="4712425"/>
            <a:ext cx="4572000" cy="1200329"/>
          </a:xfrm>
          <a:prstGeom prst="rect">
            <a:avLst/>
          </a:prstGeom>
        </p:spPr>
        <p:txBody>
          <a:bodyPr>
            <a:spAutoFit/>
          </a:bodyPr>
          <a:lstStyle/>
          <a:p>
            <a:r>
              <a:rPr lang="zh-CN" altLang="en-US" dirty="0" smtClean="0">
                <a:latin typeface="华文楷体" pitchFamily="2" charset="-122"/>
                <a:ea typeface="华文楷体" pitchFamily="2" charset="-122"/>
              </a:rPr>
              <a:t>选用：</a:t>
            </a:r>
            <a:r>
              <a:rPr lang="en-US" altLang="zh-CN" dirty="0" smtClean="0">
                <a:latin typeface="华文楷体" pitchFamily="2" charset="-122"/>
                <a:ea typeface="华文楷体" pitchFamily="2" charset="-122"/>
              </a:rPr>
              <a:t> </a:t>
            </a:r>
            <a:r>
              <a:rPr lang="en-US" altLang="zh-CN" dirty="0" err="1" smtClean="0">
                <a:latin typeface="华文楷体" pitchFamily="2" charset="-122"/>
                <a:ea typeface="华文楷体" pitchFamily="2" charset="-122"/>
              </a:rPr>
              <a:t>NIST</a:t>
            </a:r>
            <a:r>
              <a:rPr lang="zh-CN" altLang="en-US" dirty="0" smtClean="0">
                <a:latin typeface="华文楷体" pitchFamily="2" charset="-122"/>
                <a:ea typeface="华文楷体" pitchFamily="2" charset="-122"/>
              </a:rPr>
              <a:t>提供的</a:t>
            </a:r>
            <a:r>
              <a:rPr lang="en-US" altLang="zh-CN" dirty="0" smtClean="0">
                <a:latin typeface="华文楷体" pitchFamily="2" charset="-122"/>
                <a:ea typeface="华文楷体" pitchFamily="2" charset="-122"/>
              </a:rPr>
              <a:t>W</a:t>
            </a:r>
            <a:r>
              <a:rPr lang="zh-CN" altLang="en-US" dirty="0" smtClean="0">
                <a:latin typeface="华文楷体" pitchFamily="2" charset="-122"/>
                <a:ea typeface="华文楷体" pitchFamily="2" charset="-122"/>
              </a:rPr>
              <a:t>的</a:t>
            </a:r>
            <a:r>
              <a:rPr lang="en-US" altLang="zh-CN" dirty="0" err="1" smtClean="0">
                <a:latin typeface="华文楷体" pitchFamily="2" charset="-122"/>
                <a:ea typeface="华文楷体" pitchFamily="2" charset="-122"/>
              </a:rPr>
              <a:t>eam</a:t>
            </a:r>
            <a:r>
              <a:rPr lang="en-US" altLang="zh-CN" dirty="0" smtClean="0">
                <a:latin typeface="华文楷体" pitchFamily="2" charset="-122"/>
                <a:ea typeface="华文楷体" pitchFamily="2" charset="-122"/>
              </a:rPr>
              <a:t>/fs</a:t>
            </a:r>
            <a:r>
              <a:rPr lang="zh-CN" altLang="en-US" dirty="0" smtClean="0">
                <a:latin typeface="华文楷体" pitchFamily="2" charset="-122"/>
                <a:ea typeface="华文楷体" pitchFamily="2" charset="-122"/>
              </a:rPr>
              <a:t>势</a:t>
            </a:r>
            <a:endParaRPr lang="en-US" altLang="zh-CN" dirty="0" smtClean="0">
              <a:latin typeface="华文楷体" pitchFamily="2" charset="-122"/>
              <a:ea typeface="华文楷体" pitchFamily="2" charset="-122"/>
            </a:endParaRPr>
          </a:p>
          <a:p>
            <a:r>
              <a:rPr lang="zh-CN" altLang="en-US" dirty="0" smtClean="0">
                <a:latin typeface="华文楷体" pitchFamily="2" charset="-122"/>
                <a:ea typeface="华文楷体" pitchFamily="2" charset="-122"/>
              </a:rPr>
              <a:t>系统总能量</a:t>
            </a:r>
            <a:r>
              <a:rPr lang="en-US" altLang="zh-CN" dirty="0" smtClean="0">
                <a:latin typeface="华文楷体" pitchFamily="2" charset="-122"/>
                <a:ea typeface="华文楷体" pitchFamily="2" charset="-122"/>
              </a:rPr>
              <a:t>=</a:t>
            </a:r>
            <a:r>
              <a:rPr lang="zh-CN" altLang="en-US" dirty="0" smtClean="0">
                <a:latin typeface="华文楷体" pitchFamily="2" charset="-122"/>
                <a:ea typeface="华文楷体" pitchFamily="2" charset="-122"/>
              </a:rPr>
              <a:t>两体对势</a:t>
            </a:r>
            <a:r>
              <a:rPr lang="en-US" altLang="zh-CN" dirty="0" smtClean="0">
                <a:latin typeface="华文楷体" pitchFamily="2" charset="-122"/>
                <a:ea typeface="华文楷体" pitchFamily="2" charset="-122"/>
              </a:rPr>
              <a:t>+</a:t>
            </a:r>
            <a:r>
              <a:rPr lang="zh-CN" altLang="en-US" dirty="0" smtClean="0">
                <a:latin typeface="华文楷体" pitchFamily="2" charset="-122"/>
                <a:ea typeface="华文楷体" pitchFamily="2" charset="-122"/>
              </a:rPr>
              <a:t>嵌入势</a:t>
            </a:r>
            <a:endParaRPr lang="en-US" altLang="zh-CN" dirty="0" smtClean="0">
              <a:latin typeface="华文楷体" pitchFamily="2" charset="-122"/>
              <a:ea typeface="华文楷体" pitchFamily="2" charset="-122"/>
            </a:endParaRPr>
          </a:p>
          <a:p>
            <a:r>
              <a:rPr lang="en-US" altLang="zh-CN" dirty="0" err="1" smtClean="0">
                <a:latin typeface="华文楷体" pitchFamily="2" charset="-122"/>
                <a:ea typeface="华文楷体" pitchFamily="2" charset="-122"/>
              </a:rPr>
              <a:t>EAM</a:t>
            </a:r>
            <a:r>
              <a:rPr lang="zh-CN" altLang="en-US" dirty="0" smtClean="0">
                <a:latin typeface="华文楷体" pitchFamily="2" charset="-122"/>
                <a:ea typeface="华文楷体" pitchFamily="2" charset="-122"/>
              </a:rPr>
              <a:t>文件包含的信息：截断半径，原子质量，晶格结构，</a:t>
            </a:r>
            <a:r>
              <a:rPr lang="en-US" altLang="zh-CN" dirty="0" smtClean="0">
                <a:latin typeface="华文楷体" pitchFamily="2" charset="-122"/>
                <a:ea typeface="华文楷体" pitchFamily="2" charset="-122"/>
              </a:rPr>
              <a:t>F</a:t>
            </a:r>
            <a:r>
              <a:rPr lang="zh-CN" altLang="en-US" dirty="0" smtClean="0">
                <a:latin typeface="华文楷体" pitchFamily="2" charset="-122"/>
                <a:ea typeface="华文楷体" pitchFamily="2" charset="-122"/>
              </a:rPr>
              <a:t>函数，有效电荷，电子云密度。</a:t>
            </a:r>
            <a:endParaRPr lang="en-US" altLang="zh-CN" dirty="0" smtClean="0">
              <a:latin typeface="华文楷体" pitchFamily="2" charset="-122"/>
              <a:ea typeface="华文楷体" pitchFamily="2" charset="-122"/>
            </a:endParaRPr>
          </a:p>
        </p:txBody>
      </p:sp>
      <p:sp>
        <p:nvSpPr>
          <p:cNvPr id="12" name="TextBox 21"/>
          <p:cNvSpPr txBox="1"/>
          <p:nvPr/>
        </p:nvSpPr>
        <p:spPr>
          <a:xfrm>
            <a:off x="467544" y="6237312"/>
            <a:ext cx="9468544"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dirty="0" smtClean="0"/>
              <a:t>http://www.ctcms.nist.gov/~cbecker/W.html</a:t>
            </a:r>
          </a:p>
          <a:p>
            <a:r>
              <a:rPr lang="fr-FR" altLang="zh-CN" sz="1600" i="1" dirty="0" smtClean="0"/>
              <a:t>G.J. Ackland et al. / Computer Physics Communications   182 (2011) 2587–2604</a:t>
            </a:r>
            <a:endParaRPr lang="zh-CN" altLang="en-US" sz="1600" dirty="0" smtClean="0"/>
          </a:p>
          <a:p>
            <a:endParaRPr lang="zh-CN" altLang="en-US" sz="1600" dirty="0"/>
          </a:p>
        </p:txBody>
      </p:sp>
    </p:spTree>
    <p:extLst>
      <p:ext uri="{BB962C8B-B14F-4D97-AF65-F5344CB8AC3E}">
        <p14:creationId xmlns:p14="http://schemas.microsoft.com/office/powerpoint/2010/main" val="61344182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ChangeArrowheads="1"/>
          </p:cNvSpPr>
          <p:nvPr>
            <p:ph type="title"/>
          </p:nvPr>
        </p:nvSpPr>
        <p:spPr>
          <a:xfrm>
            <a:off x="468313" y="260350"/>
            <a:ext cx="8229600" cy="1143000"/>
          </a:xfrm>
        </p:spPr>
        <p:txBody>
          <a:bodyPr/>
          <a:lstStyle/>
          <a:p>
            <a:r>
              <a:rPr lang="en-US" altLang="zh-CN" sz="2800" dirty="0" smtClean="0">
                <a:effectLst>
                  <a:outerShdw blurRad="38100" dist="38100" dir="2700000" algn="tl">
                    <a:srgbClr val="C0C0C0"/>
                  </a:outerShdw>
                </a:effectLst>
              </a:rPr>
              <a:t>CASE</a:t>
            </a:r>
            <a:r>
              <a:rPr lang="zh-CN" altLang="en-US" sz="2800" dirty="0" smtClean="0">
                <a:effectLst>
                  <a:outerShdw blurRad="38100" dist="38100" dir="2700000" algn="tl">
                    <a:srgbClr val="C0C0C0"/>
                  </a:outerShdw>
                </a:effectLst>
              </a:rPr>
              <a:t>—钨在热负荷下的响应过程</a:t>
            </a:r>
            <a:endParaRPr lang="zh-CN" altLang="en-US" dirty="0"/>
          </a:p>
        </p:txBody>
      </p:sp>
      <p:pic>
        <p:nvPicPr>
          <p:cNvPr id="14339" name="Picture 2" descr="C:\Users\lenovo\Desktop\t.gif"/>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2500" y="-377825"/>
            <a:ext cx="7175500" cy="684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4340" name="矩形 3"/>
          <p:cNvSpPr>
            <a:spLocks noChangeArrowheads="1"/>
          </p:cNvSpPr>
          <p:nvPr/>
        </p:nvSpPr>
        <p:spPr bwMode="auto">
          <a:xfrm>
            <a:off x="4067175" y="4365625"/>
            <a:ext cx="2160588" cy="1943100"/>
          </a:xfrm>
          <a:prstGeom prst="rect">
            <a:avLst/>
          </a:prstGeom>
          <a:solidFill>
            <a:schemeClr val="bg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zh-CN" sz="3200">
              <a:solidFill>
                <a:schemeClr val="tx2"/>
              </a:solidFill>
              <a:latin typeface="DFKai-SB" panose="03000509000000000000" pitchFamily="65" charset="-120"/>
              <a:ea typeface="DFKai-SB" panose="03000509000000000000" pitchFamily="65" charset="-120"/>
              <a:sym typeface="DFKai-SB" panose="03000509000000000000" pitchFamily="65" charset="-120"/>
            </a:endParaRPr>
          </a:p>
        </p:txBody>
      </p:sp>
      <p:pic>
        <p:nvPicPr>
          <p:cNvPr id="1434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2060575"/>
            <a:ext cx="4914900" cy="3121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ChangeArrowheads="1"/>
          </p:cNvSpPr>
          <p:nvPr>
            <p:ph type="title"/>
          </p:nvPr>
        </p:nvSpPr>
        <p:spPr>
          <a:xfrm>
            <a:off x="468313" y="260350"/>
            <a:ext cx="8229600" cy="1143000"/>
          </a:xfrm>
        </p:spPr>
        <p:txBody>
          <a:bodyPr/>
          <a:lstStyle/>
          <a:p>
            <a:r>
              <a:rPr lang="en-US" altLang="zh-CN" sz="2800" dirty="0" smtClean="0">
                <a:effectLst>
                  <a:outerShdw blurRad="38100" dist="38100" dir="2700000" algn="tl">
                    <a:srgbClr val="C0C0C0"/>
                  </a:outerShdw>
                </a:effectLst>
              </a:rPr>
              <a:t>CASE</a:t>
            </a:r>
            <a:r>
              <a:rPr lang="zh-CN" altLang="en-US" sz="2800" dirty="0" smtClean="0">
                <a:effectLst>
                  <a:outerShdw blurRad="38100" dist="38100" dir="2700000" algn="tl">
                    <a:srgbClr val="C0C0C0"/>
                  </a:outerShdw>
                </a:effectLst>
              </a:rPr>
              <a:t>—钨在热负荷下的响应过程</a:t>
            </a:r>
            <a:endParaRPr lang="zh-CN" altLang="en-US" dirty="0"/>
          </a:p>
        </p:txBody>
      </p:sp>
      <p:pic>
        <p:nvPicPr>
          <p:cNvPr id="1536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0575" y="4616450"/>
            <a:ext cx="2454275" cy="1708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133600"/>
            <a:ext cx="4808537" cy="47291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5" name="Picture 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19443"/>
          <a:stretch>
            <a:fillRect/>
          </a:stretch>
        </p:blipFill>
        <p:spPr bwMode="auto">
          <a:xfrm>
            <a:off x="2889250" y="2068513"/>
            <a:ext cx="1971675" cy="2463800"/>
          </a:xfrm>
          <a:prstGeom prst="rect">
            <a:avLst/>
          </a:prstGeom>
          <a:noFill/>
          <a:ln w="9525" cap="flat" cmpd="sng">
            <a:solidFill>
              <a:srgbClr val="00AB7E"/>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6" name="TextBox 7"/>
          <p:cNvSpPr>
            <a:spLocks noChangeArrowheads="1"/>
          </p:cNvSpPr>
          <p:nvPr/>
        </p:nvSpPr>
        <p:spPr bwMode="auto">
          <a:xfrm>
            <a:off x="4521200" y="4165600"/>
            <a:ext cx="3397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b="1">
                <a:solidFill>
                  <a:srgbClr val="FF0000"/>
                </a:solidFill>
                <a:latin typeface="Calibri" panose="020F0502020204030204" pitchFamily="34" charset="0"/>
                <a:sym typeface="宋体" panose="02010600030101010101" pitchFamily="2" charset="-122"/>
              </a:rPr>
              <a:t>①</a:t>
            </a:r>
            <a:endParaRPr lang="zh-CN" altLang="en-US">
              <a:solidFill>
                <a:srgbClr val="FF0000"/>
              </a:solidFill>
              <a:latin typeface="Calibri" panose="020F0502020204030204" pitchFamily="34" charset="0"/>
              <a:sym typeface="宋体" panose="02010600030101010101" pitchFamily="2" charset="-122"/>
            </a:endParaRPr>
          </a:p>
        </p:txBody>
      </p:sp>
      <p:sp>
        <p:nvSpPr>
          <p:cNvPr id="15367" name="TextBox 9"/>
          <p:cNvSpPr>
            <a:spLocks noChangeArrowheads="1"/>
          </p:cNvSpPr>
          <p:nvPr/>
        </p:nvSpPr>
        <p:spPr bwMode="auto">
          <a:xfrm>
            <a:off x="7905750" y="4535488"/>
            <a:ext cx="339725" cy="365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b="1">
                <a:solidFill>
                  <a:srgbClr val="FF0000"/>
                </a:solidFill>
                <a:latin typeface="Calibri" panose="020F0502020204030204" pitchFamily="34" charset="0"/>
                <a:sym typeface="宋体" panose="02010600030101010101" pitchFamily="2" charset="-122"/>
              </a:rPr>
              <a:t>③</a:t>
            </a:r>
            <a:endParaRPr lang="zh-CN" altLang="en-US">
              <a:solidFill>
                <a:srgbClr val="FF0000"/>
              </a:solidFill>
              <a:latin typeface="Calibri" panose="020F0502020204030204" pitchFamily="34" charset="0"/>
              <a:sym typeface="宋体" panose="02010600030101010101" pitchFamily="2" charset="-122"/>
            </a:endParaRPr>
          </a:p>
        </p:txBody>
      </p:sp>
      <p:pic>
        <p:nvPicPr>
          <p:cNvPr id="15368" name="图片 10" descr="MD 45000.jpg"/>
          <p:cNvPicPr>
            <a:picLocks noChangeAspect="1" noChangeArrowheads="1"/>
          </p:cNvPicPr>
          <p:nvPr/>
        </p:nvPicPr>
        <p:blipFill>
          <a:blip r:embed="rId5" cstate="print">
            <a:extLst>
              <a:ext uri="{28A0092B-C50C-407E-A947-70E740481C1C}">
                <a14:useLocalDpi xmlns:a14="http://schemas.microsoft.com/office/drawing/2010/main" val="0"/>
              </a:ext>
            </a:extLst>
          </a:blip>
          <a:srcRect l="3508" t="9229" r="6250" b="2895"/>
          <a:stretch>
            <a:fillRect/>
          </a:stretch>
        </p:blipFill>
        <p:spPr bwMode="auto">
          <a:xfrm>
            <a:off x="5257800" y="2057400"/>
            <a:ext cx="3022600" cy="22574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5369" name="TextBox 8"/>
          <p:cNvSpPr>
            <a:spLocks noChangeArrowheads="1"/>
          </p:cNvSpPr>
          <p:nvPr/>
        </p:nvSpPr>
        <p:spPr bwMode="auto">
          <a:xfrm>
            <a:off x="7832725" y="2230438"/>
            <a:ext cx="339725"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p>
            <a:r>
              <a:rPr lang="zh-CN" altLang="en-US" b="1">
                <a:solidFill>
                  <a:srgbClr val="FF0000"/>
                </a:solidFill>
                <a:latin typeface="Calibri" panose="020F0502020204030204" pitchFamily="34" charset="0"/>
                <a:sym typeface="宋体" panose="02010600030101010101" pitchFamily="2" charset="-122"/>
              </a:rPr>
              <a:t>②</a:t>
            </a:r>
            <a:endParaRPr lang="zh-CN" altLang="en-US">
              <a:solidFill>
                <a:srgbClr val="FF0000"/>
              </a:solidFill>
              <a:latin typeface="Calibri" panose="020F0502020204030204" pitchFamily="34" charset="0"/>
              <a:sym typeface="宋体" panose="02010600030101010101" pitchFamily="2"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ChangeArrowheads="1"/>
          </p:cNvSpPr>
          <p:nvPr>
            <p:ph type="ctrTitle"/>
          </p:nvPr>
        </p:nvSpPr>
        <p:spPr>
          <a:xfrm>
            <a:off x="685800" y="2417763"/>
            <a:ext cx="7772400" cy="1470025"/>
          </a:xfrm>
        </p:spPr>
        <p:txBody>
          <a:bodyPr/>
          <a:lstStyle/>
          <a:p>
            <a:r>
              <a:rPr lang="zh-CN" altLang="en-US" sz="7200">
                <a:effectLst>
                  <a:outerShdw blurRad="38100" dist="38100" dir="2700000" algn="tl">
                    <a:srgbClr val="C0C0C0"/>
                  </a:outerShdw>
                </a:effectLst>
                <a:ea typeface="华文中宋" panose="02010600040101010101" pitchFamily="2" charset="-122"/>
              </a:rPr>
              <a:t>谢谢！</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p:txBody>
          <a:bodyPr/>
          <a:lstStyle/>
          <a:p>
            <a:r>
              <a:rPr lang="zh-CN" altLang="en-US" sz="2800" dirty="0" smtClean="0">
                <a:effectLst>
                  <a:outerShdw blurRad="38100" dist="38100" dir="2700000" algn="tl">
                    <a:srgbClr val="C0C0C0"/>
                  </a:outerShdw>
                </a:effectLst>
              </a:rPr>
              <a:t>分子动力学的应用</a:t>
            </a:r>
            <a:endParaRPr lang="zh-CN" altLang="en-US" sz="2800" dirty="0">
              <a:effectLst>
                <a:outerShdw blurRad="38100" dist="38100" dir="2700000" algn="tl">
                  <a:srgbClr val="C0C0C0"/>
                </a:outerShdw>
              </a:effectLst>
            </a:endParaRPr>
          </a:p>
        </p:txBody>
      </p:sp>
      <p:sp>
        <p:nvSpPr>
          <p:cNvPr id="5124" name="Rectangle 4"/>
          <p:cNvSpPr>
            <a:spLocks noChangeArrowheads="1"/>
          </p:cNvSpPr>
          <p:nvPr>
            <p:ph type="body" sz="half" idx="2"/>
          </p:nvPr>
        </p:nvSpPr>
        <p:spPr>
          <a:xfrm>
            <a:off x="683568" y="2276872"/>
            <a:ext cx="2808311" cy="3879453"/>
          </a:xfrm>
        </p:spPr>
        <p:txBody>
          <a:bodyPr/>
          <a:lstStyle/>
          <a:p>
            <a:pPr>
              <a:lnSpc>
                <a:spcPct val="150000"/>
              </a:lnSpc>
              <a:spcBef>
                <a:spcPct val="0"/>
              </a:spcBef>
            </a:pPr>
            <a:r>
              <a:rPr lang="zh-CN" altLang="en-US" sz="2400" b="1" dirty="0" smtClean="0">
                <a:latin typeface="+mn-ea"/>
              </a:rPr>
              <a:t>表面与水的浸润</a:t>
            </a:r>
            <a:endParaRPr lang="en-US" altLang="zh-CN" sz="2400" b="1" dirty="0" smtClean="0">
              <a:latin typeface="+mn-ea"/>
            </a:endParaRPr>
          </a:p>
          <a:p>
            <a:pPr lvl="1">
              <a:lnSpc>
                <a:spcPct val="150000"/>
              </a:lnSpc>
              <a:spcBef>
                <a:spcPct val="0"/>
              </a:spcBef>
            </a:pPr>
            <a:r>
              <a:rPr lang="zh-CN" altLang="en-US" sz="2200" b="1" dirty="0" smtClean="0">
                <a:latin typeface="+mn-ea"/>
              </a:rPr>
              <a:t>接触角</a:t>
            </a:r>
            <a:endParaRPr lang="en-US" altLang="zh-CN" sz="2200" b="1" dirty="0" smtClean="0">
              <a:latin typeface="+mn-ea"/>
            </a:endParaRPr>
          </a:p>
          <a:p>
            <a:pPr lvl="1">
              <a:lnSpc>
                <a:spcPct val="150000"/>
              </a:lnSpc>
              <a:spcBef>
                <a:spcPct val="0"/>
              </a:spcBef>
            </a:pPr>
            <a:r>
              <a:rPr lang="zh-CN" altLang="en-US" sz="2200" b="1" dirty="0" smtClean="0">
                <a:latin typeface="+mn-ea"/>
              </a:rPr>
              <a:t>亲水、疏水</a:t>
            </a:r>
            <a:endParaRPr lang="en-US" altLang="zh-CN" sz="2200" b="1" dirty="0" smtClean="0">
              <a:latin typeface="+mn-ea"/>
            </a:endParaRPr>
          </a:p>
          <a:p>
            <a:pPr lvl="1">
              <a:lnSpc>
                <a:spcPct val="150000"/>
              </a:lnSpc>
              <a:spcBef>
                <a:spcPct val="0"/>
              </a:spcBef>
            </a:pPr>
            <a:r>
              <a:rPr lang="zh-CN" altLang="en-US" sz="2200" b="1" dirty="0" smtClean="0">
                <a:latin typeface="+mn-ea"/>
              </a:rPr>
              <a:t>蒸发</a:t>
            </a:r>
            <a:endParaRPr lang="en-US" altLang="zh-CN" sz="2200" b="1" dirty="0" smtClean="0">
              <a:latin typeface="+mn-ea"/>
            </a:endParaRPr>
          </a:p>
          <a:p>
            <a:pPr lvl="1">
              <a:lnSpc>
                <a:spcPct val="150000"/>
              </a:lnSpc>
              <a:spcBef>
                <a:spcPct val="0"/>
              </a:spcBef>
            </a:pPr>
            <a:r>
              <a:rPr lang="zh-CN" altLang="en-US" sz="2200" b="1" dirty="0">
                <a:latin typeface="+mn-ea"/>
              </a:rPr>
              <a:t>流动</a:t>
            </a:r>
            <a:endParaRPr lang="zh-CN" altLang="en-US" sz="2200" b="1" dirty="0">
              <a:latin typeface="+mn-ea"/>
            </a:endParaRPr>
          </a:p>
        </p:txBody>
      </p:sp>
      <p:pic>
        <p:nvPicPr>
          <p:cNvPr id="6" name="Picture 2"/>
          <p:cNvPicPr>
            <a:picLocks noChangeAspect="1" noChangeArrowheads="1"/>
          </p:cNvPicPr>
          <p:nvPr/>
        </p:nvPicPr>
        <p:blipFill>
          <a:blip r:embed="rId3"/>
          <a:srcRect/>
          <a:stretch>
            <a:fillRect/>
          </a:stretch>
        </p:blipFill>
        <p:spPr bwMode="auto">
          <a:xfrm>
            <a:off x="696736" y="4838700"/>
            <a:ext cx="3981450" cy="2019300"/>
          </a:xfrm>
          <a:prstGeom prst="rect">
            <a:avLst/>
          </a:prstGeom>
        </p:spPr>
      </p:pic>
      <p:pic>
        <p:nvPicPr>
          <p:cNvPr id="7" name="Picture 1"/>
          <p:cNvPicPr>
            <a:picLocks noChangeAspect="1" noChangeArrowheads="1"/>
          </p:cNvPicPr>
          <p:nvPr/>
        </p:nvPicPr>
        <p:blipFill>
          <a:blip r:embed="rId4"/>
          <a:srcRect/>
          <a:stretch>
            <a:fillRect/>
          </a:stretch>
        </p:blipFill>
        <p:spPr bwMode="auto">
          <a:xfrm>
            <a:off x="5220072" y="2016323"/>
            <a:ext cx="3114675" cy="4400550"/>
          </a:xfrm>
          <a:prstGeom prst="rect">
            <a:avLst/>
          </a:prstGeom>
          <a:noFill/>
          <a:ln w="9525">
            <a:noFill/>
            <a:miter lim="800000"/>
            <a:headEnd/>
            <a:tailEnd/>
          </a:ln>
          <a:effectLst/>
        </p:spPr>
      </p:pic>
    </p:spTree>
    <p:extLst>
      <p:ext uri="{BB962C8B-B14F-4D97-AF65-F5344CB8AC3E}">
        <p14:creationId xmlns:p14="http://schemas.microsoft.com/office/powerpoint/2010/main" val="19760555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p:txBody>
          <a:bodyPr/>
          <a:lstStyle/>
          <a:p>
            <a:r>
              <a:rPr lang="zh-CN" altLang="en-US" sz="2800" dirty="0" smtClean="0">
                <a:effectLst>
                  <a:outerShdw blurRad="38100" dist="38100" dir="2700000" algn="tl">
                    <a:srgbClr val="C0C0C0"/>
                  </a:outerShdw>
                </a:effectLst>
              </a:rPr>
              <a:t>分子动力学的应用</a:t>
            </a:r>
            <a:endParaRPr lang="zh-CN" altLang="en-US" sz="2800" dirty="0">
              <a:effectLst>
                <a:outerShdw blurRad="38100" dist="38100" dir="2700000" algn="tl">
                  <a:srgbClr val="C0C0C0"/>
                </a:outerShdw>
              </a:effectLst>
            </a:endParaRPr>
          </a:p>
        </p:txBody>
      </p:sp>
      <p:sp>
        <p:nvSpPr>
          <p:cNvPr id="5124" name="Rectangle 4"/>
          <p:cNvSpPr>
            <a:spLocks noChangeArrowheads="1"/>
          </p:cNvSpPr>
          <p:nvPr>
            <p:ph type="body" sz="half" idx="2"/>
          </p:nvPr>
        </p:nvSpPr>
        <p:spPr>
          <a:xfrm>
            <a:off x="683568" y="2276872"/>
            <a:ext cx="2808311" cy="3879453"/>
          </a:xfrm>
        </p:spPr>
        <p:txBody>
          <a:bodyPr/>
          <a:lstStyle/>
          <a:p>
            <a:pPr>
              <a:spcBef>
                <a:spcPct val="0"/>
              </a:spcBef>
            </a:pPr>
            <a:r>
              <a:rPr lang="zh-CN" altLang="en-US" sz="2400" b="1" dirty="0">
                <a:latin typeface="+mn-ea"/>
              </a:rPr>
              <a:t>固体性质</a:t>
            </a:r>
            <a:endParaRPr lang="en-US" altLang="zh-CN" sz="2400" b="1" dirty="0" smtClean="0">
              <a:latin typeface="+mn-ea"/>
            </a:endParaRPr>
          </a:p>
          <a:p>
            <a:pPr lvl="1">
              <a:spcBef>
                <a:spcPct val="0"/>
              </a:spcBef>
            </a:pPr>
            <a:r>
              <a:rPr lang="zh-CN" altLang="en-US" sz="2200" b="1" dirty="0" smtClean="0">
                <a:latin typeface="+mn-ea"/>
              </a:rPr>
              <a:t>熔点</a:t>
            </a:r>
          </a:p>
          <a:p>
            <a:pPr lvl="1">
              <a:spcBef>
                <a:spcPct val="0"/>
              </a:spcBef>
            </a:pPr>
            <a:r>
              <a:rPr lang="zh-CN" altLang="en-US" sz="2200" b="1" dirty="0" smtClean="0">
                <a:latin typeface="+mn-ea"/>
              </a:rPr>
              <a:t>硬度</a:t>
            </a:r>
          </a:p>
          <a:p>
            <a:pPr lvl="1">
              <a:spcBef>
                <a:spcPct val="0"/>
              </a:spcBef>
            </a:pPr>
            <a:r>
              <a:rPr lang="zh-CN" altLang="en-US" sz="2200" b="1" dirty="0" smtClean="0">
                <a:latin typeface="+mn-ea"/>
              </a:rPr>
              <a:t>弹性模量</a:t>
            </a:r>
          </a:p>
          <a:p>
            <a:pPr lvl="1">
              <a:spcBef>
                <a:spcPct val="0"/>
              </a:spcBef>
            </a:pPr>
            <a:r>
              <a:rPr lang="zh-CN" altLang="en-US" sz="2200" b="1" dirty="0" smtClean="0">
                <a:latin typeface="+mn-ea"/>
              </a:rPr>
              <a:t>缺陷特性</a:t>
            </a:r>
          </a:p>
          <a:p>
            <a:pPr lvl="1">
              <a:spcBef>
                <a:spcPct val="0"/>
              </a:spcBef>
            </a:pPr>
            <a:r>
              <a:rPr lang="zh-CN" altLang="en-US" sz="2200" b="1" dirty="0" smtClean="0">
                <a:latin typeface="+mn-ea"/>
              </a:rPr>
              <a:t>晶界结构</a:t>
            </a:r>
          </a:p>
          <a:p>
            <a:pPr lvl="1">
              <a:spcBef>
                <a:spcPct val="0"/>
              </a:spcBef>
            </a:pPr>
            <a:r>
              <a:rPr lang="zh-CN" altLang="en-US" sz="2200" b="1" dirty="0" smtClean="0">
                <a:latin typeface="+mn-ea"/>
              </a:rPr>
              <a:t>溅射</a:t>
            </a:r>
          </a:p>
          <a:p>
            <a:pPr lvl="1">
              <a:spcBef>
                <a:spcPct val="0"/>
              </a:spcBef>
            </a:pPr>
            <a:r>
              <a:rPr lang="zh-CN" altLang="en-US" sz="2200" b="1" dirty="0" smtClean="0">
                <a:latin typeface="+mn-ea"/>
              </a:rPr>
              <a:t>断裂</a:t>
            </a:r>
          </a:p>
        </p:txBody>
      </p:sp>
      <p:pic>
        <p:nvPicPr>
          <p:cNvPr id="4" name="图片 2"/>
          <p:cNvPicPr>
            <a:picLocks noChangeAspect="1" noChangeArrowheads="1"/>
          </p:cNvPicPr>
          <p:nvPr/>
        </p:nvPicPr>
        <p:blipFill>
          <a:blip r:embed="rId3"/>
          <a:srcRect/>
          <a:stretch>
            <a:fillRect/>
          </a:stretch>
        </p:blipFill>
        <p:spPr bwMode="auto">
          <a:xfrm>
            <a:off x="3491879" y="2119312"/>
            <a:ext cx="4986338" cy="4037013"/>
          </a:xfrm>
          <a:prstGeom prst="rect">
            <a:avLst/>
          </a:prstGeom>
          <a:noFill/>
          <a:ln w="9525">
            <a:noFill/>
            <a:miter lim="800000"/>
            <a:headEnd/>
            <a:tailEnd/>
          </a:ln>
        </p:spPr>
      </p:pic>
    </p:spTree>
    <p:extLst>
      <p:ext uri="{BB962C8B-B14F-4D97-AF65-F5344CB8AC3E}">
        <p14:creationId xmlns:p14="http://schemas.microsoft.com/office/powerpoint/2010/main" val="18324745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p:txBody>
          <a:bodyPr/>
          <a:lstStyle/>
          <a:p>
            <a:r>
              <a:rPr lang="zh-CN" altLang="en-US" sz="2800" dirty="0" smtClean="0">
                <a:effectLst>
                  <a:outerShdw blurRad="38100" dist="38100" dir="2700000" algn="tl">
                    <a:srgbClr val="C0C0C0"/>
                  </a:outerShdw>
                </a:effectLst>
              </a:rPr>
              <a:t>分子动力学的应用</a:t>
            </a:r>
            <a:endParaRPr lang="zh-CN" altLang="en-US" sz="2800" dirty="0">
              <a:effectLst>
                <a:outerShdw blurRad="38100" dist="38100" dir="2700000" algn="tl">
                  <a:srgbClr val="C0C0C0"/>
                </a:outerShdw>
              </a:effectLst>
            </a:endParaRPr>
          </a:p>
        </p:txBody>
      </p:sp>
      <p:sp>
        <p:nvSpPr>
          <p:cNvPr id="5124" name="Rectangle 4"/>
          <p:cNvSpPr>
            <a:spLocks noChangeArrowheads="1"/>
          </p:cNvSpPr>
          <p:nvPr>
            <p:ph type="body" sz="half" idx="2"/>
          </p:nvPr>
        </p:nvSpPr>
        <p:spPr>
          <a:xfrm>
            <a:off x="683568" y="2276872"/>
            <a:ext cx="2808311" cy="3879453"/>
          </a:xfrm>
        </p:spPr>
        <p:txBody>
          <a:bodyPr/>
          <a:lstStyle/>
          <a:p>
            <a:pPr>
              <a:lnSpc>
                <a:spcPct val="150000"/>
              </a:lnSpc>
              <a:spcBef>
                <a:spcPct val="0"/>
              </a:spcBef>
            </a:pPr>
            <a:r>
              <a:rPr lang="zh-CN" altLang="en-US" sz="2400" b="1" dirty="0" smtClean="0">
                <a:latin typeface="+mn-ea"/>
              </a:rPr>
              <a:t>辐照加工</a:t>
            </a:r>
            <a:endParaRPr lang="zh-CN" altLang="en-US" sz="2200" b="1" dirty="0">
              <a:latin typeface="+mn-ea"/>
            </a:endParaRPr>
          </a:p>
        </p:txBody>
      </p:sp>
      <p:pic>
        <p:nvPicPr>
          <p:cNvPr id="4" name="内容占位符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7584" y="3140968"/>
            <a:ext cx="2664295" cy="2176467"/>
          </a:xfrm>
          <a:prstGeom prst="rect">
            <a:avLst/>
          </a:prstGeom>
          <a:ln>
            <a:solidFill>
              <a:srgbClr val="FF0000"/>
            </a:solidFill>
          </a:ln>
        </p:spPr>
      </p:pic>
      <p:pic>
        <p:nvPicPr>
          <p:cNvPr id="5" name="图片 4" descr="fig2"/>
          <p:cNvPicPr/>
          <p:nvPr/>
        </p:nvPicPr>
        <p:blipFill>
          <a:blip r:embed="rId4">
            <a:extLst>
              <a:ext uri="{28A0092B-C50C-407E-A947-70E740481C1C}">
                <a14:useLocalDpi xmlns:a14="http://schemas.microsoft.com/office/drawing/2010/main" val="0"/>
              </a:ext>
            </a:extLst>
          </a:blip>
          <a:srcRect/>
          <a:stretch>
            <a:fillRect/>
          </a:stretch>
        </p:blipFill>
        <p:spPr bwMode="auto">
          <a:xfrm>
            <a:off x="4211960" y="3125125"/>
            <a:ext cx="4640620" cy="2916004"/>
          </a:xfrm>
          <a:prstGeom prst="rect">
            <a:avLst/>
          </a:prstGeom>
          <a:noFill/>
          <a:ln>
            <a:noFill/>
          </a:ln>
        </p:spPr>
      </p:pic>
    </p:spTree>
    <p:extLst>
      <p:ext uri="{BB962C8B-B14F-4D97-AF65-F5344CB8AC3E}">
        <p14:creationId xmlns:p14="http://schemas.microsoft.com/office/powerpoint/2010/main" val="21413407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p:txBody>
          <a:bodyPr/>
          <a:lstStyle/>
          <a:p>
            <a:r>
              <a:rPr lang="zh-CN" altLang="en-US" sz="2800" dirty="0" smtClean="0">
                <a:effectLst>
                  <a:outerShdw blurRad="38100" dist="38100" dir="2700000" algn="tl">
                    <a:srgbClr val="C0C0C0"/>
                  </a:outerShdw>
                </a:effectLst>
              </a:rPr>
              <a:t>分子动力学的应用</a:t>
            </a:r>
            <a:endParaRPr lang="zh-CN" altLang="en-US" sz="2800" dirty="0">
              <a:effectLst>
                <a:outerShdw blurRad="38100" dist="38100" dir="2700000" algn="tl">
                  <a:srgbClr val="C0C0C0"/>
                </a:outerShdw>
              </a:effectLst>
            </a:endParaRPr>
          </a:p>
        </p:txBody>
      </p:sp>
      <p:sp>
        <p:nvSpPr>
          <p:cNvPr id="5124" name="Rectangle 4"/>
          <p:cNvSpPr>
            <a:spLocks noChangeArrowheads="1"/>
          </p:cNvSpPr>
          <p:nvPr>
            <p:ph type="body" sz="half" idx="2"/>
          </p:nvPr>
        </p:nvSpPr>
        <p:spPr>
          <a:xfrm>
            <a:off x="683568" y="2276872"/>
            <a:ext cx="2808311" cy="3879453"/>
          </a:xfrm>
        </p:spPr>
        <p:txBody>
          <a:bodyPr/>
          <a:lstStyle/>
          <a:p>
            <a:pPr>
              <a:lnSpc>
                <a:spcPct val="150000"/>
              </a:lnSpc>
              <a:spcBef>
                <a:spcPct val="0"/>
              </a:spcBef>
            </a:pPr>
            <a:r>
              <a:rPr lang="zh-CN" altLang="en-US" sz="2400" b="1" dirty="0" smtClean="0">
                <a:latin typeface="+mn-ea"/>
              </a:rPr>
              <a:t>纳米孔流体性质</a:t>
            </a:r>
            <a:endParaRPr lang="en-US" altLang="zh-CN" sz="2400" b="1" dirty="0" smtClean="0">
              <a:latin typeface="+mn-ea"/>
            </a:endParaRPr>
          </a:p>
        </p:txBody>
      </p:sp>
      <p:pic>
        <p:nvPicPr>
          <p:cNvPr id="4" name="MOVIE2.mpg">
            <a:hlinkClick r:id="" action="ppaction://media"/>
          </p:cNvPr>
          <p:cNvPicPr>
            <a:picLocks noRot="1" noChangeAspect="1" noChangeArrowheads="1"/>
          </p:cNvPicPr>
          <p:nvPr>
            <a:videoFile r:link="rId1"/>
          </p:nvPr>
        </p:nvPicPr>
        <p:blipFill>
          <a:blip r:embed="rId4"/>
          <a:srcRect/>
          <a:stretch>
            <a:fillRect/>
          </a:stretch>
        </p:blipFill>
        <p:spPr>
          <a:xfrm>
            <a:off x="1196341" y="3122810"/>
            <a:ext cx="1782763" cy="2187575"/>
          </a:xfrm>
          <a:prstGeom prst="rect">
            <a:avLst/>
          </a:prstGeom>
          <a:ln/>
        </p:spPr>
      </p:pic>
      <p:pic>
        <p:nvPicPr>
          <p:cNvPr id="5" name="图片 2"/>
          <p:cNvPicPr>
            <a:picLocks noChangeAspect="1" noChangeArrowheads="1"/>
          </p:cNvPicPr>
          <p:nvPr/>
        </p:nvPicPr>
        <p:blipFill>
          <a:blip r:embed="rId5"/>
          <a:srcRect/>
          <a:stretch>
            <a:fillRect/>
          </a:stretch>
        </p:blipFill>
        <p:spPr bwMode="auto">
          <a:xfrm>
            <a:off x="3909548" y="4509120"/>
            <a:ext cx="4771532" cy="2142829"/>
          </a:xfrm>
          <a:prstGeom prst="rect">
            <a:avLst/>
          </a:prstGeom>
          <a:noFill/>
          <a:ln w="9525">
            <a:noFill/>
            <a:miter lim="800000"/>
            <a:headEnd/>
            <a:tailEnd/>
          </a:ln>
        </p:spPr>
      </p:pic>
      <p:pic>
        <p:nvPicPr>
          <p:cNvPr id="6" name="Picture 4"/>
          <p:cNvPicPr>
            <a:picLocks noChangeAspect="1" noChangeArrowheads="1"/>
          </p:cNvPicPr>
          <p:nvPr/>
        </p:nvPicPr>
        <p:blipFill>
          <a:blip r:embed="rId6"/>
          <a:srcRect/>
          <a:stretch>
            <a:fillRect/>
          </a:stretch>
        </p:blipFill>
        <p:spPr>
          <a:xfrm>
            <a:off x="3635896" y="1786208"/>
            <a:ext cx="5400600" cy="2506888"/>
          </a:xfrm>
          <a:prstGeom prst="rect">
            <a:avLst/>
          </a:prstGeom>
          <a:noFill/>
          <a:ln/>
        </p:spPr>
      </p:pic>
    </p:spTree>
    <p:extLst>
      <p:ext uri="{BB962C8B-B14F-4D97-AF65-F5344CB8AC3E}">
        <p14:creationId xmlns:p14="http://schemas.microsoft.com/office/powerpoint/2010/main" val="28810640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p:cTn id="7" fill="hold" display="0">
                  <p:stCondLst>
                    <p:cond delay="indefinite"/>
                  </p:stCondLst>
                  <p:endCondLst>
                    <p:cond evt="onNext" delay="0">
                      <p:tgtEl>
                        <p:sldTgt/>
                      </p:tgtEl>
                    </p:cond>
                    <p:cond evt="onPrev" delay="0">
                      <p:tgtEl>
                        <p:sldTgt/>
                      </p:tgtEl>
                    </p:cond>
                  </p:end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p:txBody>
          <a:bodyPr/>
          <a:lstStyle/>
          <a:p>
            <a:r>
              <a:rPr lang="zh-CN" altLang="en-US" sz="2800" dirty="0" smtClean="0">
                <a:effectLst>
                  <a:outerShdw blurRad="38100" dist="38100" dir="2700000" algn="tl">
                    <a:srgbClr val="C0C0C0"/>
                  </a:outerShdw>
                </a:effectLst>
              </a:rPr>
              <a:t>分子动力学模拟的物理基础</a:t>
            </a:r>
            <a:endParaRPr lang="zh-CN" altLang="en-US" sz="2800" dirty="0">
              <a:effectLst>
                <a:outerShdw blurRad="38100" dist="38100" dir="2700000" algn="tl">
                  <a:srgbClr val="C0C0C0"/>
                </a:outerShdw>
              </a:effectLst>
            </a:endParaRPr>
          </a:p>
        </p:txBody>
      </p:sp>
      <p:sp>
        <p:nvSpPr>
          <p:cNvPr id="5124" name="Rectangle 4"/>
          <p:cNvSpPr>
            <a:spLocks noChangeArrowheads="1"/>
          </p:cNvSpPr>
          <p:nvPr>
            <p:ph type="body" sz="half" idx="2"/>
          </p:nvPr>
        </p:nvSpPr>
        <p:spPr>
          <a:xfrm>
            <a:off x="830759" y="2165915"/>
            <a:ext cx="7856041" cy="3879453"/>
          </a:xfrm>
        </p:spPr>
        <p:txBody>
          <a:bodyPr/>
          <a:lstStyle/>
          <a:p>
            <a:pPr>
              <a:lnSpc>
                <a:spcPct val="150000"/>
              </a:lnSpc>
              <a:spcBef>
                <a:spcPct val="0"/>
              </a:spcBef>
            </a:pPr>
            <a:r>
              <a:rPr lang="zh-CN" altLang="en-US" dirty="0"/>
              <a:t>描述系统的两种</a:t>
            </a:r>
            <a:r>
              <a:rPr lang="zh-CN" altLang="en-US" dirty="0" smtClean="0"/>
              <a:t>方法</a:t>
            </a:r>
            <a:r>
              <a:rPr lang="en-US" altLang="zh-CN" dirty="0" smtClean="0"/>
              <a:t>:</a:t>
            </a:r>
            <a:endParaRPr lang="en-US" altLang="zh-CN" dirty="0"/>
          </a:p>
          <a:p>
            <a:pPr lvl="1"/>
            <a:r>
              <a:rPr lang="zh-CN" altLang="en-US" dirty="0"/>
              <a:t>微观量：组成它的微观粒子的运动状态，如微观粒子的速度、动量、能量等；</a:t>
            </a:r>
            <a:endParaRPr lang="en-US" altLang="zh-CN" dirty="0"/>
          </a:p>
          <a:p>
            <a:pPr lvl="1"/>
            <a:r>
              <a:rPr lang="zh-CN" altLang="en-US" dirty="0"/>
              <a:t>宏观量：从整体上描述系统的宏观性质，如气体的容积、压强、温度和总能量</a:t>
            </a:r>
            <a:endParaRPr lang="en-US" altLang="zh-CN" dirty="0"/>
          </a:p>
          <a:p>
            <a:pPr eaLnBrk="1" hangingPunct="1">
              <a:lnSpc>
                <a:spcPct val="150000"/>
              </a:lnSpc>
              <a:spcBef>
                <a:spcPct val="0"/>
              </a:spcBef>
            </a:pPr>
            <a:r>
              <a:rPr lang="zh-CN" altLang="en-US" dirty="0"/>
              <a:t>微观</a:t>
            </a:r>
            <a:r>
              <a:rPr lang="zh-CN" altLang="en-US" dirty="0"/>
              <a:t>处理的前提</a:t>
            </a:r>
            <a:r>
              <a:rPr lang="en-US" altLang="zh-CN" dirty="0"/>
              <a:t>:</a:t>
            </a:r>
            <a:endParaRPr lang="zh-CN" altLang="en-US" dirty="0"/>
          </a:p>
          <a:p>
            <a:pPr lvl="1" eaLnBrk="1" hangingPunct="1"/>
            <a:r>
              <a:rPr lang="zh-CN" altLang="en-US" dirty="0"/>
              <a:t>已知微观粒子间的相互作用，假设分子为球，惰性，分子间的作用只取决于分子间的距离</a:t>
            </a:r>
          </a:p>
          <a:p>
            <a:pPr marL="0" indent="0">
              <a:lnSpc>
                <a:spcPct val="150000"/>
              </a:lnSpc>
              <a:spcBef>
                <a:spcPct val="0"/>
              </a:spcBef>
              <a:buClrTx/>
              <a:buSzTx/>
              <a:buFontTx/>
              <a:buNone/>
            </a:pPr>
            <a:endParaRPr lang="zh-CN" altLang="en-US" sz="2400" b="1" dirty="0">
              <a:latin typeface="+mn-ea"/>
            </a:endParaRPr>
          </a:p>
        </p:txBody>
      </p:sp>
      <p:sp>
        <p:nvSpPr>
          <p:cNvPr id="20" name="Text Box 6"/>
          <p:cNvSpPr txBox="1">
            <a:spLocks noChangeArrowheads="1"/>
          </p:cNvSpPr>
          <p:nvPr/>
        </p:nvSpPr>
        <p:spPr bwMode="auto">
          <a:xfrm>
            <a:off x="1835696" y="5557366"/>
            <a:ext cx="882650" cy="369888"/>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a:t>微观量</a:t>
            </a:r>
          </a:p>
        </p:txBody>
      </p:sp>
      <p:sp>
        <p:nvSpPr>
          <p:cNvPr id="21" name="Text Box 7"/>
          <p:cNvSpPr txBox="1">
            <a:spLocks noChangeArrowheads="1"/>
          </p:cNvSpPr>
          <p:nvPr/>
        </p:nvSpPr>
        <p:spPr bwMode="auto">
          <a:xfrm>
            <a:off x="5415509" y="5557366"/>
            <a:ext cx="882650" cy="369888"/>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t>宏观量</a:t>
            </a:r>
          </a:p>
        </p:txBody>
      </p:sp>
      <p:cxnSp>
        <p:nvCxnSpPr>
          <p:cNvPr id="22" name="AutoShape 8"/>
          <p:cNvCxnSpPr>
            <a:cxnSpLocks noChangeShapeType="1"/>
            <a:stCxn id="20" idx="3"/>
            <a:endCxn id="21" idx="1"/>
          </p:cNvCxnSpPr>
          <p:nvPr/>
        </p:nvCxnSpPr>
        <p:spPr bwMode="auto">
          <a:xfrm>
            <a:off x="2718346" y="5743104"/>
            <a:ext cx="2697163" cy="0"/>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3" name="Text Box 9"/>
          <p:cNvSpPr txBox="1">
            <a:spLocks noChangeArrowheads="1"/>
          </p:cNvSpPr>
          <p:nvPr/>
        </p:nvSpPr>
        <p:spPr bwMode="auto">
          <a:xfrm>
            <a:off x="3408909" y="5373216"/>
            <a:ext cx="13462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flatTx/>
          </a:bodyPr>
          <a:lstStyle/>
          <a:p>
            <a:r>
              <a:rPr lang="zh-CN" altLang="en-US" b="1" dirty="0">
                <a:solidFill>
                  <a:srgbClr val="FF0066"/>
                </a:solidFill>
              </a:rPr>
              <a:t>统计物理学</a:t>
            </a:r>
          </a:p>
        </p:txBody>
      </p:sp>
      <p:sp>
        <p:nvSpPr>
          <p:cNvPr id="24" name="Text Box 6"/>
          <p:cNvSpPr txBox="1">
            <a:spLocks noChangeArrowheads="1"/>
          </p:cNvSpPr>
          <p:nvPr/>
        </p:nvSpPr>
        <p:spPr bwMode="auto">
          <a:xfrm>
            <a:off x="1603599" y="6163483"/>
            <a:ext cx="1346844" cy="369332"/>
          </a:xfrm>
          <a:prstGeom prst="rect">
            <a:avLst/>
          </a:prstGeom>
          <a:noFill/>
          <a:ln w="9525">
            <a:solidFill>
              <a:srgbClr val="FF0066"/>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dirty="0" smtClean="0"/>
              <a:t>分子动力学</a:t>
            </a:r>
            <a:endParaRPr lang="zh-CN" altLang="en-US" b="1" dirty="0"/>
          </a:p>
        </p:txBody>
      </p:sp>
      <p:cxnSp>
        <p:nvCxnSpPr>
          <p:cNvPr id="25" name="AutoShape 8"/>
          <p:cNvCxnSpPr>
            <a:cxnSpLocks noChangeShapeType="1"/>
          </p:cNvCxnSpPr>
          <p:nvPr/>
        </p:nvCxnSpPr>
        <p:spPr bwMode="auto">
          <a:xfrm flipH="1">
            <a:off x="2277021" y="5911379"/>
            <a:ext cx="26938" cy="267979"/>
          </a:xfrm>
          <a:prstGeom prst="straightConnector1">
            <a:avLst/>
          </a:prstGeom>
          <a:noFill/>
          <a:ln w="381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4065919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animEffect transition="in" filter="wipe(down)">
                                      <p:cBhvr>
                                        <p:cTn id="15" dur="500"/>
                                        <p:tgtEl>
                                          <p:spTgt spid="22"/>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down)">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fill="hold"/>
                                        <p:tgtEl>
                                          <p:spTgt spid="24"/>
                                        </p:tgtEl>
                                        <p:attrNameLst>
                                          <p:attrName>ppt_x</p:attrName>
                                        </p:attrNameLst>
                                      </p:cBhvr>
                                      <p:tavLst>
                                        <p:tav tm="0">
                                          <p:val>
                                            <p:strVal val="#ppt_x"/>
                                          </p:val>
                                        </p:tav>
                                        <p:tav tm="100000">
                                          <p:val>
                                            <p:strVal val="#ppt_x"/>
                                          </p:val>
                                        </p:tav>
                                      </p:tavLst>
                                    </p:anim>
                                    <p:anim calcmode="lin" valueType="num">
                                      <p:cBhvr additive="base">
                                        <p:cTn id="24" dur="500" fill="hold"/>
                                        <p:tgtEl>
                                          <p:spTgt spid="2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fill="hold"/>
                                        <p:tgtEl>
                                          <p:spTgt spid="25"/>
                                        </p:tgtEl>
                                        <p:attrNameLst>
                                          <p:attrName>ppt_x</p:attrName>
                                        </p:attrNameLst>
                                      </p:cBhvr>
                                      <p:tavLst>
                                        <p:tav tm="0">
                                          <p:val>
                                            <p:strVal val="#ppt_x"/>
                                          </p:val>
                                        </p:tav>
                                        <p:tav tm="100000">
                                          <p:val>
                                            <p:strVal val="#ppt_x"/>
                                          </p:val>
                                        </p:tav>
                                      </p:tavLst>
                                    </p:anim>
                                    <p:anim calcmode="lin" valueType="num">
                                      <p:cBhvr additive="base">
                                        <p:cTn id="28"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3" grpId="0"/>
      <p:bldP spid="2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ChangeArrowheads="1"/>
          </p:cNvSpPr>
          <p:nvPr>
            <p:ph type="title"/>
          </p:nvPr>
        </p:nvSpPr>
        <p:spPr/>
        <p:txBody>
          <a:bodyPr/>
          <a:lstStyle/>
          <a:p>
            <a:r>
              <a:rPr lang="zh-CN" altLang="en-US" sz="2800" dirty="0" smtClean="0">
                <a:effectLst>
                  <a:outerShdw blurRad="38100" dist="38100" dir="2700000" algn="tl">
                    <a:srgbClr val="C0C0C0"/>
                  </a:outerShdw>
                </a:effectLst>
              </a:rPr>
              <a:t>分子动力学模拟的物理基础</a:t>
            </a:r>
            <a:endParaRPr lang="zh-CN" altLang="en-US" sz="2800" dirty="0">
              <a:effectLst>
                <a:outerShdw blurRad="38100" dist="38100" dir="2700000" algn="tl">
                  <a:srgbClr val="C0C0C0"/>
                </a:outerShdw>
              </a:effectLst>
            </a:endParaRPr>
          </a:p>
        </p:txBody>
      </p:sp>
      <p:sp>
        <p:nvSpPr>
          <p:cNvPr id="4" name="Text Box 9"/>
          <p:cNvSpPr txBox="1">
            <a:spLocks noChangeArrowheads="1"/>
          </p:cNvSpPr>
          <p:nvPr/>
        </p:nvSpPr>
        <p:spPr bwMode="auto">
          <a:xfrm>
            <a:off x="1066800" y="2209800"/>
            <a:ext cx="1981200" cy="614363"/>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a:spAutoFit/>
            <a:flatTx/>
          </a:bodyPr>
          <a:lstStyle/>
          <a:p>
            <a:pPr algn="ctr">
              <a:lnSpc>
                <a:spcPct val="120000"/>
              </a:lnSpc>
            </a:pPr>
            <a:r>
              <a:rPr lang="zh-CN" altLang="en-US" sz="2800">
                <a:solidFill>
                  <a:srgbClr val="FF3300"/>
                </a:solidFill>
                <a:effectLst>
                  <a:outerShdw blurRad="38100" dist="38100" dir="2700000" algn="tl">
                    <a:srgbClr val="000000"/>
                  </a:outerShdw>
                </a:effectLst>
                <a:ea typeface="楷体_GB2312" pitchFamily="49" charset="-122"/>
              </a:rPr>
              <a:t>热力学</a:t>
            </a:r>
          </a:p>
        </p:txBody>
      </p:sp>
      <p:sp>
        <p:nvSpPr>
          <p:cNvPr id="5" name="Text Box 10"/>
          <p:cNvSpPr txBox="1">
            <a:spLocks noChangeArrowheads="1"/>
          </p:cNvSpPr>
          <p:nvPr/>
        </p:nvSpPr>
        <p:spPr bwMode="auto">
          <a:xfrm>
            <a:off x="1085850" y="3738563"/>
            <a:ext cx="1979613" cy="614362"/>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spAutoFit/>
            <a:flatTx/>
          </a:bodyPr>
          <a:lstStyle/>
          <a:p>
            <a:pPr>
              <a:lnSpc>
                <a:spcPct val="120000"/>
              </a:lnSpc>
            </a:pPr>
            <a:r>
              <a:rPr lang="zh-CN" altLang="en-US" sz="2800" dirty="0">
                <a:solidFill>
                  <a:srgbClr val="FF3300"/>
                </a:solidFill>
                <a:effectLst>
                  <a:outerShdw blurRad="38100" dist="38100" dir="2700000" algn="tl">
                    <a:srgbClr val="000000"/>
                  </a:outerShdw>
                </a:effectLst>
                <a:ea typeface="楷体_GB2312" pitchFamily="49" charset="-122"/>
              </a:rPr>
              <a:t>统计物理学</a:t>
            </a:r>
          </a:p>
        </p:txBody>
      </p:sp>
      <p:sp>
        <p:nvSpPr>
          <p:cNvPr id="6" name="Text Box 11"/>
          <p:cNvSpPr txBox="1">
            <a:spLocks noChangeArrowheads="1"/>
          </p:cNvSpPr>
          <p:nvPr/>
        </p:nvSpPr>
        <p:spPr bwMode="auto">
          <a:xfrm>
            <a:off x="914400" y="5257800"/>
            <a:ext cx="2336800" cy="614363"/>
          </a:xfrm>
          <a:prstGeom prst="rect">
            <a:avLst/>
          </a:prstGeom>
          <a:solidFill>
            <a:schemeClr val="accent1"/>
          </a:solidFill>
          <a:ln w="9525">
            <a:miter lim="800000"/>
            <a:headEnd/>
            <a:tailEnd/>
          </a:ln>
          <a:effectLst/>
          <a:scene3d>
            <a:camera prst="legacyObliqueTopRight"/>
            <a:lightRig rig="legacyFlat3" dir="b"/>
          </a:scene3d>
          <a:sp3d extrusionH="430200" prstMaterial="legacyMatte">
            <a:bevelT w="13500" h="13500" prst="angle"/>
            <a:bevelB w="13500" h="13500" prst="angle"/>
            <a:extrusionClr>
              <a:schemeClr val="accent1"/>
            </a:extrusionClr>
          </a:sp3d>
        </p:spPr>
        <p:txBody>
          <a:bodyPr wrap="none">
            <a:spAutoFit/>
            <a:flatTx/>
          </a:bodyPr>
          <a:lstStyle/>
          <a:p>
            <a:pPr>
              <a:lnSpc>
                <a:spcPct val="120000"/>
              </a:lnSpc>
            </a:pPr>
            <a:r>
              <a:rPr lang="zh-CN" altLang="en-US" sz="2800">
                <a:solidFill>
                  <a:srgbClr val="FF3300"/>
                </a:solidFill>
                <a:effectLst>
                  <a:outerShdw blurRad="38100" dist="38100" dir="2700000" algn="tl">
                    <a:srgbClr val="000000"/>
                  </a:outerShdw>
                </a:effectLst>
                <a:ea typeface="楷体_GB2312" pitchFamily="49" charset="-122"/>
              </a:rPr>
              <a:t>量子统计物理</a:t>
            </a:r>
          </a:p>
        </p:txBody>
      </p:sp>
      <p:sp>
        <p:nvSpPr>
          <p:cNvPr id="7" name="AutoShape 12"/>
          <p:cNvSpPr>
            <a:spLocks noChangeArrowheads="1"/>
          </p:cNvSpPr>
          <p:nvPr/>
        </p:nvSpPr>
        <p:spPr bwMode="auto">
          <a:xfrm rot="5400000" flipV="1">
            <a:off x="1676400" y="2971800"/>
            <a:ext cx="762000" cy="609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noFill/>
            <a:miter lim="800000"/>
            <a:headEnd/>
            <a:tailEnd/>
          </a:ln>
          <a:effectLst/>
        </p:spPr>
        <p:txBody>
          <a:bodyPr wrap="none" anchor="ctr"/>
          <a:lstStyle/>
          <a:p>
            <a:endParaRPr lang="zh-CN" altLang="en-US"/>
          </a:p>
        </p:txBody>
      </p:sp>
      <p:sp>
        <p:nvSpPr>
          <p:cNvPr id="8" name="AutoShape 13"/>
          <p:cNvSpPr>
            <a:spLocks noChangeArrowheads="1"/>
          </p:cNvSpPr>
          <p:nvPr/>
        </p:nvSpPr>
        <p:spPr bwMode="auto">
          <a:xfrm rot="5400000" flipV="1">
            <a:off x="1676400" y="4495800"/>
            <a:ext cx="762000" cy="609600"/>
          </a:xfrm>
          <a:custGeom>
            <a:avLst/>
            <a:gdLst>
              <a:gd name="G0" fmla="+- 16200 0 0"/>
              <a:gd name="G1" fmla="+- 5400 0 0"/>
              <a:gd name="G2" fmla="+- 21600 0 5400"/>
              <a:gd name="G3" fmla="+- 10800 0 5400"/>
              <a:gd name="G4" fmla="+- 21600 0 16200"/>
              <a:gd name="G5" fmla="*/ G4 G3 10800"/>
              <a:gd name="G6" fmla="+- 21600 0 G5"/>
              <a:gd name="T0" fmla="*/ 16200 w 21600"/>
              <a:gd name="T1" fmla="*/ 0 h 21600"/>
              <a:gd name="T2" fmla="*/ 0 w 21600"/>
              <a:gd name="T3" fmla="*/ 10800 h 21600"/>
              <a:gd name="T4" fmla="*/ 1620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close/>
              </a:path>
              <a:path w="21600" h="21600">
                <a:moveTo>
                  <a:pt x="1350" y="5400"/>
                </a:moveTo>
                <a:lnTo>
                  <a:pt x="1350" y="16200"/>
                </a:lnTo>
                <a:lnTo>
                  <a:pt x="2700" y="16200"/>
                </a:lnTo>
                <a:lnTo>
                  <a:pt x="2700" y="5400"/>
                </a:lnTo>
                <a:close/>
              </a:path>
              <a:path w="21600" h="21600">
                <a:moveTo>
                  <a:pt x="0" y="5400"/>
                </a:moveTo>
                <a:lnTo>
                  <a:pt x="0" y="16200"/>
                </a:lnTo>
                <a:lnTo>
                  <a:pt x="675" y="16200"/>
                </a:lnTo>
                <a:lnTo>
                  <a:pt x="675" y="5400"/>
                </a:lnTo>
                <a:close/>
              </a:path>
            </a:pathLst>
          </a:custGeom>
          <a:solidFill>
            <a:schemeClr val="accent2"/>
          </a:solidFill>
          <a:ln w="9525">
            <a:noFill/>
            <a:miter lim="800000"/>
            <a:headEnd/>
            <a:tailEnd/>
          </a:ln>
          <a:effectLst/>
        </p:spPr>
        <p:txBody>
          <a:bodyPr wrap="none" anchor="ctr"/>
          <a:lstStyle/>
          <a:p>
            <a:endParaRPr lang="zh-CN" altLang="en-US"/>
          </a:p>
        </p:txBody>
      </p:sp>
      <p:sp>
        <p:nvSpPr>
          <p:cNvPr id="9" name="Text Box 14"/>
          <p:cNvSpPr txBox="1">
            <a:spLocks noChangeArrowheads="1"/>
          </p:cNvSpPr>
          <p:nvPr/>
        </p:nvSpPr>
        <p:spPr bwMode="auto">
          <a:xfrm>
            <a:off x="4876800" y="1981200"/>
            <a:ext cx="3124200" cy="1084263"/>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a:spAutoFit/>
          </a:bodyPr>
          <a:lstStyle/>
          <a:p>
            <a:pPr>
              <a:lnSpc>
                <a:spcPct val="90000"/>
              </a:lnSpc>
              <a:spcBef>
                <a:spcPct val="50000"/>
              </a:spcBef>
            </a:pPr>
            <a:r>
              <a:rPr lang="zh-CN" altLang="en-US" sz="2800">
                <a:solidFill>
                  <a:schemeClr val="tx1"/>
                </a:solidFill>
                <a:ea typeface="楷体_GB2312" pitchFamily="49" charset="-122"/>
              </a:rPr>
              <a:t>热力学第一定律</a:t>
            </a:r>
          </a:p>
          <a:p>
            <a:pPr>
              <a:lnSpc>
                <a:spcPct val="90000"/>
              </a:lnSpc>
              <a:spcBef>
                <a:spcPct val="50000"/>
              </a:spcBef>
            </a:pPr>
            <a:r>
              <a:rPr lang="zh-CN" altLang="en-US" sz="2800">
                <a:solidFill>
                  <a:schemeClr val="tx1"/>
                </a:solidFill>
                <a:ea typeface="楷体_GB2312" pitchFamily="49" charset="-122"/>
              </a:rPr>
              <a:t>热力学第二定律</a:t>
            </a:r>
          </a:p>
        </p:txBody>
      </p:sp>
      <p:sp>
        <p:nvSpPr>
          <p:cNvPr id="10" name="AutoShape 15"/>
          <p:cNvSpPr>
            <a:spLocks noChangeArrowheads="1"/>
          </p:cNvSpPr>
          <p:nvPr/>
        </p:nvSpPr>
        <p:spPr bwMode="auto">
          <a:xfrm flipV="1">
            <a:off x="3276600" y="2286000"/>
            <a:ext cx="1447800" cy="381000"/>
          </a:xfrm>
          <a:custGeom>
            <a:avLst/>
            <a:gdLst>
              <a:gd name="G0" fmla="+- 16460 0 0"/>
              <a:gd name="G1" fmla="+- 6480 0 0"/>
              <a:gd name="G2" fmla="+- 21600 0 6480"/>
              <a:gd name="G3" fmla="+- 10800 0 6480"/>
              <a:gd name="G4" fmla="+- 21600 0 16460"/>
              <a:gd name="G5" fmla="*/ G4 G3 10800"/>
              <a:gd name="G6" fmla="+- 21600 0 G5"/>
              <a:gd name="T0" fmla="*/ 16460 w 21600"/>
              <a:gd name="T1" fmla="*/ 0 h 21600"/>
              <a:gd name="T2" fmla="*/ 0 w 21600"/>
              <a:gd name="T3" fmla="*/ 10800 h 21600"/>
              <a:gd name="T4" fmla="*/ 1646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460" y="0"/>
                </a:moveTo>
                <a:lnTo>
                  <a:pt x="16460" y="6480"/>
                </a:lnTo>
                <a:lnTo>
                  <a:pt x="3375" y="6480"/>
                </a:lnTo>
                <a:lnTo>
                  <a:pt x="3375" y="15120"/>
                </a:lnTo>
                <a:lnTo>
                  <a:pt x="16460" y="15120"/>
                </a:lnTo>
                <a:lnTo>
                  <a:pt x="16460" y="21600"/>
                </a:lnTo>
                <a:lnTo>
                  <a:pt x="21600" y="10800"/>
                </a:lnTo>
                <a:close/>
              </a:path>
              <a:path w="21600" h="21600">
                <a:moveTo>
                  <a:pt x="1350" y="6480"/>
                </a:moveTo>
                <a:lnTo>
                  <a:pt x="1350" y="15120"/>
                </a:lnTo>
                <a:lnTo>
                  <a:pt x="2700" y="15120"/>
                </a:lnTo>
                <a:lnTo>
                  <a:pt x="2700" y="6480"/>
                </a:lnTo>
                <a:close/>
              </a:path>
              <a:path w="21600" h="21600">
                <a:moveTo>
                  <a:pt x="0" y="6480"/>
                </a:moveTo>
                <a:lnTo>
                  <a:pt x="0" y="15120"/>
                </a:lnTo>
                <a:lnTo>
                  <a:pt x="675" y="15120"/>
                </a:lnTo>
                <a:lnTo>
                  <a:pt x="675" y="6480"/>
                </a:lnTo>
                <a:close/>
              </a:path>
            </a:pathLst>
          </a:custGeom>
          <a:solidFill>
            <a:schemeClr val="accent2"/>
          </a:solidFill>
          <a:ln w="9525">
            <a:noFill/>
            <a:miter lim="800000"/>
            <a:headEnd/>
            <a:tailEnd/>
          </a:ln>
          <a:effectLst/>
        </p:spPr>
        <p:txBody>
          <a:bodyPr wrap="none" anchor="ctr"/>
          <a:lstStyle/>
          <a:p>
            <a:endParaRPr lang="zh-CN" altLang="en-US"/>
          </a:p>
        </p:txBody>
      </p:sp>
      <p:sp>
        <p:nvSpPr>
          <p:cNvPr id="11" name="Text Box 16"/>
          <p:cNvSpPr txBox="1">
            <a:spLocks noChangeArrowheads="1"/>
          </p:cNvSpPr>
          <p:nvPr/>
        </p:nvSpPr>
        <p:spPr bwMode="auto">
          <a:xfrm>
            <a:off x="4800600" y="3429000"/>
            <a:ext cx="3429000" cy="1373188"/>
          </a:xfrm>
          <a:prstGeom prst="rect">
            <a:avLst/>
          </a:prstGeom>
          <a:ln>
            <a:solidFill>
              <a:srgbClr val="FF0000"/>
            </a:solidFill>
            <a:headEnd/>
            <a:tailEnd/>
          </a:ln>
        </p:spPr>
        <p:style>
          <a:lnRef idx="2">
            <a:schemeClr val="accent4"/>
          </a:lnRef>
          <a:fillRef idx="1">
            <a:schemeClr val="lt1"/>
          </a:fillRef>
          <a:effectRef idx="0">
            <a:schemeClr val="accent4"/>
          </a:effectRef>
          <a:fontRef idx="minor">
            <a:schemeClr val="dk1"/>
          </a:fontRef>
        </p:style>
        <p:txBody>
          <a:bodyPr>
            <a:spAutoFit/>
          </a:bodyPr>
          <a:lstStyle/>
          <a:p>
            <a:r>
              <a:rPr kumimoji="0" lang="zh-CN" altLang="en-US" sz="2800" dirty="0">
                <a:solidFill>
                  <a:srgbClr val="CC0000"/>
                </a:solidFill>
                <a:effectLst>
                  <a:outerShdw blurRad="38100" dist="38100" dir="2700000" algn="tl">
                    <a:srgbClr val="C0C0C0"/>
                  </a:outerShdw>
                </a:effectLst>
                <a:latin typeface="楷体_GB2312" pitchFamily="49" charset="-122"/>
                <a:ea typeface="楷体_GB2312" pitchFamily="49" charset="-122"/>
              </a:rPr>
              <a:t>统计方法</a:t>
            </a:r>
          </a:p>
          <a:p>
            <a:r>
              <a:rPr lang="zh-CN" altLang="en-US" sz="2800" dirty="0">
                <a:solidFill>
                  <a:schemeClr val="tx1"/>
                </a:solidFill>
                <a:ea typeface="楷体_GB2312" pitchFamily="49" charset="-122"/>
              </a:rPr>
              <a:t>宏观量是微观量的</a:t>
            </a:r>
          </a:p>
          <a:p>
            <a:r>
              <a:rPr lang="zh-CN" altLang="en-US" sz="2800" dirty="0">
                <a:solidFill>
                  <a:schemeClr val="tx1"/>
                </a:solidFill>
                <a:ea typeface="楷体_GB2312" pitchFamily="49" charset="-122"/>
              </a:rPr>
              <a:t>统计平均</a:t>
            </a:r>
          </a:p>
        </p:txBody>
      </p:sp>
      <p:sp>
        <p:nvSpPr>
          <p:cNvPr id="12" name="AutoShape 17"/>
          <p:cNvSpPr>
            <a:spLocks noChangeArrowheads="1"/>
          </p:cNvSpPr>
          <p:nvPr/>
        </p:nvSpPr>
        <p:spPr bwMode="auto">
          <a:xfrm flipV="1">
            <a:off x="3352800" y="3810000"/>
            <a:ext cx="1447800" cy="381000"/>
          </a:xfrm>
          <a:custGeom>
            <a:avLst/>
            <a:gdLst>
              <a:gd name="G0" fmla="+- 16460 0 0"/>
              <a:gd name="G1" fmla="+- 6480 0 0"/>
              <a:gd name="G2" fmla="+- 21600 0 6480"/>
              <a:gd name="G3" fmla="+- 10800 0 6480"/>
              <a:gd name="G4" fmla="+- 21600 0 16460"/>
              <a:gd name="G5" fmla="*/ G4 G3 10800"/>
              <a:gd name="G6" fmla="+- 21600 0 G5"/>
              <a:gd name="T0" fmla="*/ 16460 w 21600"/>
              <a:gd name="T1" fmla="*/ 0 h 21600"/>
              <a:gd name="T2" fmla="*/ 0 w 21600"/>
              <a:gd name="T3" fmla="*/ 10800 h 21600"/>
              <a:gd name="T4" fmla="*/ 16460 w 21600"/>
              <a:gd name="T5" fmla="*/ 21600 h 21600"/>
              <a:gd name="T6" fmla="*/ 21600 w 21600"/>
              <a:gd name="T7" fmla="*/ 10800 h 21600"/>
              <a:gd name="T8" fmla="*/ 17694720 60000 65536"/>
              <a:gd name="T9" fmla="*/ 11796480 60000 65536"/>
              <a:gd name="T10" fmla="*/ 5898240 60000 65536"/>
              <a:gd name="T11" fmla="*/ 0 60000 65536"/>
              <a:gd name="T12" fmla="*/ 3375 w 21600"/>
              <a:gd name="T13" fmla="*/ G1 h 21600"/>
              <a:gd name="T14" fmla="*/ G6 w 21600"/>
              <a:gd name="T15" fmla="*/ G2 h 21600"/>
            </a:gdLst>
            <a:ahLst/>
            <a:cxnLst>
              <a:cxn ang="T8">
                <a:pos x="T0" y="T1"/>
              </a:cxn>
              <a:cxn ang="T9">
                <a:pos x="T2" y="T3"/>
              </a:cxn>
              <a:cxn ang="T10">
                <a:pos x="T4" y="T5"/>
              </a:cxn>
              <a:cxn ang="T11">
                <a:pos x="T6" y="T7"/>
              </a:cxn>
            </a:cxnLst>
            <a:rect l="T12" t="T13" r="T14" b="T15"/>
            <a:pathLst>
              <a:path w="21600" h="21600">
                <a:moveTo>
                  <a:pt x="16460" y="0"/>
                </a:moveTo>
                <a:lnTo>
                  <a:pt x="16460" y="6480"/>
                </a:lnTo>
                <a:lnTo>
                  <a:pt x="3375" y="6480"/>
                </a:lnTo>
                <a:lnTo>
                  <a:pt x="3375" y="15120"/>
                </a:lnTo>
                <a:lnTo>
                  <a:pt x="16460" y="15120"/>
                </a:lnTo>
                <a:lnTo>
                  <a:pt x="16460" y="21600"/>
                </a:lnTo>
                <a:lnTo>
                  <a:pt x="21600" y="10800"/>
                </a:lnTo>
                <a:close/>
              </a:path>
              <a:path w="21600" h="21600">
                <a:moveTo>
                  <a:pt x="1350" y="6480"/>
                </a:moveTo>
                <a:lnTo>
                  <a:pt x="1350" y="15120"/>
                </a:lnTo>
                <a:lnTo>
                  <a:pt x="2700" y="15120"/>
                </a:lnTo>
                <a:lnTo>
                  <a:pt x="2700" y="6480"/>
                </a:lnTo>
                <a:close/>
              </a:path>
              <a:path w="21600" h="21600">
                <a:moveTo>
                  <a:pt x="0" y="6480"/>
                </a:moveTo>
                <a:lnTo>
                  <a:pt x="0" y="15120"/>
                </a:lnTo>
                <a:lnTo>
                  <a:pt x="675" y="15120"/>
                </a:lnTo>
                <a:lnTo>
                  <a:pt x="675" y="6480"/>
                </a:lnTo>
                <a:close/>
              </a:path>
            </a:pathLst>
          </a:custGeom>
          <a:solidFill>
            <a:schemeClr val="accent2"/>
          </a:solidFill>
          <a:ln w="9525">
            <a:noFill/>
            <a:miter lim="800000"/>
            <a:headEnd/>
            <a:tailEnd/>
          </a:ln>
          <a:effectLst/>
        </p:spPr>
        <p:txBody>
          <a:bodyPr wrap="none" anchor="ctr"/>
          <a:lstStyle/>
          <a:p>
            <a:endParaRPr lang="zh-CN" altLang="en-US"/>
          </a:p>
        </p:txBody>
      </p:sp>
    </p:spTree>
    <p:extLst>
      <p:ext uri="{BB962C8B-B14F-4D97-AF65-F5344CB8AC3E}">
        <p14:creationId xmlns:p14="http://schemas.microsoft.com/office/powerpoint/2010/main" val="1838862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up)">
                                      <p:cBhvr>
                                        <p:cTn id="12" dur="500"/>
                                        <p:tgtEl>
                                          <p:spTgt spid="7"/>
                                        </p:tgtEl>
                                      </p:cBhvr>
                                    </p:animEffect>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up)">
                                      <p:cBhvr>
                                        <p:cTn id="16" dur="500"/>
                                        <p:tgtEl>
                                          <p:spTgt spid="5"/>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wipe(up)">
                                      <p:cBhvr>
                                        <p:cTn id="21" dur="500"/>
                                        <p:tgtEl>
                                          <p:spTgt spid="8"/>
                                        </p:tgtEl>
                                      </p:cBhvr>
                                    </p:animEffect>
                                  </p:childTnLst>
                                </p:cTn>
                              </p:par>
                            </p:childTnLst>
                          </p:cTn>
                        </p:par>
                        <p:par>
                          <p:cTn id="22" fill="hold">
                            <p:stCondLst>
                              <p:cond delay="500"/>
                            </p:stCondLst>
                            <p:childTnLst>
                              <p:par>
                                <p:cTn id="23" presetID="22" presetClass="entr" presetSubtype="1" fill="hold" grpId="0"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up)">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wipe(left)">
                                      <p:cBhvr>
                                        <p:cTn id="30" dur="500"/>
                                        <p:tgtEl>
                                          <p:spTgt spid="10"/>
                                        </p:tgtEl>
                                      </p:cBhvr>
                                    </p:animEffect>
                                  </p:childTnLst>
                                </p:cTn>
                              </p:par>
                            </p:childTnLst>
                          </p:cTn>
                        </p:par>
                        <p:par>
                          <p:cTn id="31" fill="hold">
                            <p:stCondLst>
                              <p:cond delay="500"/>
                            </p:stCondLst>
                            <p:childTnLst>
                              <p:par>
                                <p:cTn id="32" presetID="22" presetClass="entr" presetSubtype="8" fill="hold" grpId="0" nodeType="after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wipe(left)">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wipe(left)">
                                      <p:cBhvr>
                                        <p:cTn id="39" dur="500"/>
                                        <p:tgtEl>
                                          <p:spTgt spid="12"/>
                                        </p:tgtEl>
                                      </p:cBhvr>
                                    </p:animEffect>
                                  </p:childTnLst>
                                </p:cTn>
                              </p:par>
                            </p:childTnLst>
                          </p:cTn>
                        </p:par>
                        <p:par>
                          <p:cTn id="40" fill="hold">
                            <p:stCondLst>
                              <p:cond delay="500"/>
                            </p:stCondLst>
                            <p:childTnLst>
                              <p:par>
                                <p:cTn id="41" presetID="22" presetClass="entr" presetSubtype="8" fill="hold" grpId="0" nodeType="after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wipe(left)">
                                      <p:cBhvr>
                                        <p:cTn id="4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autoUpdateAnimBg="0"/>
      <p:bldP spid="5" grpId="0" animBg="1" autoUpdateAnimBg="0"/>
      <p:bldP spid="6" grpId="0" animBg="1" autoUpdateAnimBg="0"/>
      <p:bldP spid="7" grpId="0" animBg="1"/>
      <p:bldP spid="8" grpId="0" animBg="1"/>
      <p:bldP spid="9" grpId="0" animBg="1" autoUpdateAnimBg="0"/>
      <p:bldP spid="10" grpId="0" animBg="1"/>
      <p:bldP spid="11" grpId="0" animBg="1" autoUpdateAnimBg="0"/>
      <p:bldP spid="12" grpId="0" animBg="1"/>
    </p:bldLst>
  </p:timing>
</p:sld>
</file>

<file path=ppt/theme/theme1.xml><?xml version="1.0" encoding="utf-8"?>
<a:theme xmlns:a="http://schemas.openxmlformats.org/drawingml/2006/main" name="蓝底白花纹模板">
  <a:themeElements>
    <a:clrScheme name="蓝底白花纹模板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蓝底白花纹模板">
      <a:majorFont>
        <a:latin typeface="Calibri"/>
        <a:ea typeface="微软雅黑"/>
        <a:cs typeface=""/>
      </a:majorFont>
      <a:minorFont>
        <a:latin typeface="Calibri"/>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tabLst/>
          <a:defRPr kumimoji="0" lang="zh-CN" alt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蓝底白花纹模板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236</TotalTime>
  <Pages>0</Pages>
  <Words>2337</Words>
  <Characters>0</Characters>
  <Application>Microsoft Office PowerPoint</Application>
  <DocSecurity>0</DocSecurity>
  <PresentationFormat>全屏显示(4:3)</PresentationFormat>
  <Lines>0</Lines>
  <Paragraphs>295</Paragraphs>
  <Slides>36</Slides>
  <Notes>27</Notes>
  <HiddenSlides>0</HiddenSlides>
  <MMClips>1</MMClips>
  <ScaleCrop>false</ScaleCrop>
  <HeadingPairs>
    <vt:vector size="8" baseType="variant">
      <vt:variant>
        <vt:lpstr>已用的字体</vt:lpstr>
      </vt:variant>
      <vt:variant>
        <vt:i4>43</vt:i4>
      </vt:variant>
      <vt:variant>
        <vt:lpstr>主题</vt:lpstr>
      </vt:variant>
      <vt:variant>
        <vt:i4>1</vt:i4>
      </vt:variant>
      <vt:variant>
        <vt:lpstr>嵌入 OLE 服务器</vt:lpstr>
      </vt:variant>
      <vt:variant>
        <vt:i4>8</vt:i4>
      </vt:variant>
      <vt:variant>
        <vt:lpstr>幻灯片标题</vt:lpstr>
      </vt:variant>
      <vt:variant>
        <vt:i4>36</vt:i4>
      </vt:variant>
    </vt:vector>
  </HeadingPairs>
  <TitlesOfParts>
    <vt:vector size="88" baseType="lpstr">
      <vt:lpstr>Arial</vt:lpstr>
      <vt:lpstr>宋体</vt:lpstr>
      <vt:lpstr>Wingdings</vt:lpstr>
      <vt:lpstr>Microsoft Sans Serif</vt:lpstr>
      <vt:lpstr>Verdana</vt:lpstr>
      <vt:lpstr>Gulim</vt:lpstr>
      <vt:lpstr>微软雅黑</vt:lpstr>
      <vt:lpstr>黑体</vt:lpstr>
      <vt:lpstr>方正超粗黑简体</vt:lpstr>
      <vt:lpstr>Times New Roman</vt:lpstr>
      <vt:lpstr>Calibri</vt:lpstr>
      <vt:lpstr>Haettenschweiler</vt:lpstr>
      <vt:lpstr>Mistral</vt:lpstr>
      <vt:lpstr>Arial Unicode MS</vt:lpstr>
      <vt:lpstr>MS PGothic</vt:lpstr>
      <vt:lpstr>Rockwell</vt:lpstr>
      <vt:lpstr>方正粗宋简体</vt:lpstr>
      <vt:lpstr>Arial Black</vt:lpstr>
      <vt:lpstr>楷体_GB2312</vt:lpstr>
      <vt:lpstr>华文细黑</vt:lpstr>
      <vt:lpstr>MS UI Gothic</vt:lpstr>
      <vt:lpstr>华文楷体</vt:lpstr>
      <vt:lpstr>方正静蕾简体</vt:lpstr>
      <vt:lpstr>Segoe Print</vt:lpstr>
      <vt:lpstr>新宋体</vt:lpstr>
      <vt:lpstr>Tahoma</vt:lpstr>
      <vt:lpstr>HY헤드라인M</vt:lpstr>
      <vt:lpstr>Adobe Myungjo Std M</vt:lpstr>
      <vt:lpstr>Malgun Gothic</vt:lpstr>
      <vt:lpstr>AjiwaiPro</vt:lpstr>
      <vt:lpstr>Dotum</vt:lpstr>
      <vt:lpstr>华文新魏</vt:lpstr>
      <vt:lpstr>幼圆</vt:lpstr>
      <vt:lpstr>隶书</vt:lpstr>
      <vt:lpstr>Wingdings 2</vt:lpstr>
      <vt:lpstr>Constantia</vt:lpstr>
      <vt:lpstr>PMingLiU</vt:lpstr>
      <vt:lpstr>华文中宋</vt:lpstr>
      <vt:lpstr>华文宋体</vt:lpstr>
      <vt:lpstr>DFKai-SB</vt:lpstr>
      <vt:lpstr>华文琥珀</vt:lpstr>
      <vt:lpstr>Adobe Myungjo Std M</vt:lpstr>
      <vt:lpstr>Segoe Print</vt:lpstr>
      <vt:lpstr>蓝底白花纹模板</vt:lpstr>
      <vt:lpstr>BMP 图像</vt:lpstr>
      <vt:lpstr>公式</vt:lpstr>
      <vt:lpstr>Equation</vt:lpstr>
      <vt:lpstr>BMP 图象</vt:lpstr>
      <vt:lpstr>Microsoft 公式 3.0</vt:lpstr>
      <vt:lpstr>MathType 5.0 Equation</vt:lpstr>
      <vt:lpstr>位图图像</vt:lpstr>
      <vt:lpstr>Visio.Drawing.11</vt:lpstr>
      <vt:lpstr>分子动力学基础</vt:lpstr>
      <vt:lpstr>基本概念(Molecular Dynamics，MD)</vt:lpstr>
      <vt:lpstr>基本概念(Molecular Dynamics，MD)</vt:lpstr>
      <vt:lpstr>分子动力学的应用</vt:lpstr>
      <vt:lpstr>分子动力学的应用</vt:lpstr>
      <vt:lpstr>分子动力学的应用</vt:lpstr>
      <vt:lpstr>分子动力学的应用</vt:lpstr>
      <vt:lpstr>分子动力学模拟的物理基础</vt:lpstr>
      <vt:lpstr>分子动力学模拟的物理基础</vt:lpstr>
      <vt:lpstr>分子动力学模拟的物理基础</vt:lpstr>
      <vt:lpstr>分子动力学模拟的物理基础</vt:lpstr>
      <vt:lpstr>分子动力学模拟流程</vt:lpstr>
      <vt:lpstr>分子动力学模拟流程——样品构造</vt:lpstr>
      <vt:lpstr>分子动力学模拟流程——样品构造</vt:lpstr>
      <vt:lpstr>分子动力学模拟流程——样品构造</vt:lpstr>
      <vt:lpstr>分子动力学模拟流程——样品构造</vt:lpstr>
      <vt:lpstr>分子动力学模拟流程图</vt:lpstr>
      <vt:lpstr>分子动力学模拟流程——运动计算</vt:lpstr>
      <vt:lpstr>分子动力学模拟流程——运动计算</vt:lpstr>
      <vt:lpstr>分子动力学模拟流程——作用力近似</vt:lpstr>
      <vt:lpstr>分子动力学模拟流程——作用力近似</vt:lpstr>
      <vt:lpstr>分子动力学模拟流程——作用势</vt:lpstr>
      <vt:lpstr>分子动力学模拟流程——作用势</vt:lpstr>
      <vt:lpstr>分子动力学模拟流程——作用势</vt:lpstr>
      <vt:lpstr>分子动力学模拟流程——作用势的截断</vt:lpstr>
      <vt:lpstr>分子动力学模拟流程——作用势的截断</vt:lpstr>
      <vt:lpstr>分子动力学模拟流程图</vt:lpstr>
      <vt:lpstr>分子动力学模拟流程——积分方法</vt:lpstr>
      <vt:lpstr>分子动力学模拟流程——积分方法</vt:lpstr>
      <vt:lpstr>分子动力学模拟流程——积分方法</vt:lpstr>
      <vt:lpstr>分子动力学模拟流程图</vt:lpstr>
      <vt:lpstr>CASE—钨在热负荷下的响应过程</vt:lpstr>
      <vt:lpstr>CASE—钨在热负荷下的响应过程</vt:lpstr>
      <vt:lpstr>CASE—钨在热负荷下的响应过程</vt:lpstr>
      <vt:lpstr>CASE—钨在热负荷下的响应过程</vt:lpstr>
      <vt:lpstr>谢谢！</vt:lpstr>
    </vt:vector>
  </TitlesOfParts>
  <Manager/>
  <Company/>
  <LinksUpToDate>false</LinksUpToDate>
  <CharactersWithSpaces>0</CharactersWithSpaces>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分子动力学基础</dc:title>
  <dc:subject/>
  <dc:creator>admin</dc:creator>
  <cp:keywords/>
  <dc:description/>
  <cp:lastModifiedBy>zby</cp:lastModifiedBy>
  <cp:revision>38</cp:revision>
  <dcterms:created xsi:type="dcterms:W3CDTF">2012-06-06T01:30:27Z</dcterms:created>
  <dcterms:modified xsi:type="dcterms:W3CDTF">2014-10-31T05:14:11Z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2052-9.1.0.4429</vt:lpwstr>
  </property>
</Properties>
</file>